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86" r:id="rId2"/>
    <p:sldId id="351" r:id="rId3"/>
    <p:sldId id="352" r:id="rId4"/>
    <p:sldId id="353" r:id="rId5"/>
    <p:sldId id="354" r:id="rId6"/>
    <p:sldId id="350" r:id="rId7"/>
    <p:sldId id="343" r:id="rId8"/>
    <p:sldId id="344" r:id="rId9"/>
    <p:sldId id="345" r:id="rId10"/>
    <p:sldId id="346" r:id="rId11"/>
    <p:sldId id="347" r:id="rId12"/>
    <p:sldId id="348" r:id="rId13"/>
    <p:sldId id="349" r:id="rId14"/>
    <p:sldId id="319" r:id="rId15"/>
    <p:sldId id="331" r:id="rId16"/>
    <p:sldId id="326" r:id="rId17"/>
    <p:sldId id="327" r:id="rId18"/>
    <p:sldId id="328" r:id="rId19"/>
    <p:sldId id="330" r:id="rId20"/>
    <p:sldId id="333" r:id="rId21"/>
    <p:sldId id="335" r:id="rId22"/>
    <p:sldId id="356" r:id="rId23"/>
    <p:sldId id="355" r:id="rId24"/>
    <p:sldId id="360" r:id="rId25"/>
    <p:sldId id="357" r:id="rId26"/>
    <p:sldId id="359" r:id="rId27"/>
    <p:sldId id="358" r:id="rId28"/>
    <p:sldId id="322" r:id="rId29"/>
    <p:sldId id="324" r:id="rId30"/>
    <p:sldId id="325" r:id="rId31"/>
    <p:sldId id="332" r:id="rId32"/>
    <p:sldId id="336" r:id="rId33"/>
    <p:sldId id="337" r:id="rId34"/>
    <p:sldId id="338" r:id="rId35"/>
    <p:sldId id="339" r:id="rId36"/>
    <p:sldId id="340" r:id="rId37"/>
    <p:sldId id="341" r:id="rId38"/>
    <p:sldId id="342"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165"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33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494"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66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5825"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2989"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155"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32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3D1"/>
          </a:solidFill>
        </a:fill>
      </a:tcStyle>
    </a:wholeTbl>
    <a:band2H>
      <a:tcTxStyle/>
      <a:tcStyle>
        <a:tcBdr/>
        <a:fill>
          <a:solidFill>
            <a:srgbClr val="FFF9EA"/>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5CA"/>
          </a:solidFill>
        </a:fill>
      </a:tcStyle>
    </a:wholeTbl>
    <a:band2H>
      <a:tcTxStyle/>
      <a:tcStyle>
        <a:tcBdr/>
        <a:fill>
          <a:solidFill>
            <a:srgbClr val="FDEBE6"/>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CCA"/>
          </a:solidFill>
        </a:fill>
      </a:tcStyle>
    </a:wholeTbl>
    <a:band2H>
      <a:tcTxStyle/>
      <a:tcStyle>
        <a:tcBdr/>
        <a:fill>
          <a:solidFill>
            <a:srgbClr val="ECEEE6"/>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Open Sans Bold"/>
          <a:ea typeface="Open Sans Bold"/>
          <a:cs typeface="Open Sa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pen Sans Bold"/>
          <a:ea typeface="Open Sans Bold"/>
          <a:cs typeface="Open Sans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Open Sans Bold"/>
          <a:ea typeface="Open Sans Bold"/>
          <a:cs typeface="Open Sans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Open Sans Bold"/>
          <a:ea typeface="Open Sans Bold"/>
          <a:cs typeface="Open Sans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Open Sans Bold"/>
          <a:ea typeface="Open Sans Bold"/>
          <a:cs typeface="Open Sans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Open Sans Bold"/>
          <a:ea typeface="Open Sans Bold"/>
          <a:cs typeface="Open Sans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59"/>
  </p:normalViewPr>
  <p:slideViewPr>
    <p:cSldViewPr snapToGrid="0" snapToObjects="1">
      <p:cViewPr varScale="1">
        <p:scale>
          <a:sx n="110" d="100"/>
          <a:sy n="110" d="100"/>
        </p:scale>
        <p:origin x="1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1143000" y="685800"/>
            <a:ext cx="4572000" cy="3429000"/>
          </a:xfrm>
          <a:prstGeom prst="rect">
            <a:avLst/>
          </a:prstGeom>
        </p:spPr>
        <p:txBody>
          <a:bodyPr/>
          <a:lstStyle/>
          <a:p>
            <a:endParaRPr/>
          </a:p>
        </p:txBody>
      </p:sp>
      <p:sp>
        <p:nvSpPr>
          <p:cNvPr id="84" name="Shape 8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7_Custom Layout">
    <p:spTree>
      <p:nvGrpSpPr>
        <p:cNvPr id="1" name=""/>
        <p:cNvGrpSpPr/>
        <p:nvPr/>
      </p:nvGrpSpPr>
      <p:grpSpPr>
        <a:xfrm>
          <a:off x="0" y="0"/>
          <a:ext cx="0" cy="0"/>
          <a:chOff x="0" y="0"/>
          <a:chExt cx="0" cy="0"/>
        </a:xfrm>
      </p:grpSpPr>
      <p:sp>
        <p:nvSpPr>
          <p:cNvPr id="38"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endParaRPr/>
          </a:p>
        </p:txBody>
      </p:sp>
      <p:sp>
        <p:nvSpPr>
          <p:cNvPr id="39" name="Title Text"/>
          <p:cNvSpPr txBox="1">
            <a:spLocks noGrp="1"/>
          </p:cNvSpPr>
          <p:nvPr>
            <p:ph type="title"/>
          </p:nvPr>
        </p:nvSpPr>
        <p:spPr>
          <a:xfrm>
            <a:off x="1596572" y="1432830"/>
            <a:ext cx="5069272" cy="1028701"/>
          </a:xfrm>
          <a:prstGeom prst="rect">
            <a:avLst/>
          </a:prstGeom>
        </p:spPr>
        <p:txBody>
          <a:bodyPr>
            <a:normAutofit/>
          </a:bodyPr>
          <a:lstStyle>
            <a:lvl1pPr>
              <a:defRPr sz="3600"/>
            </a:lvl1pPr>
          </a:lstStyle>
          <a:p>
            <a:r>
              <a:t>Title Text</a:t>
            </a:r>
          </a:p>
        </p:txBody>
      </p:sp>
      <p:sp>
        <p:nvSpPr>
          <p:cNvPr id="40" name="Slide Number"/>
          <p:cNvSpPr txBox="1">
            <a:spLocks noGrp="1"/>
          </p:cNvSpPr>
          <p:nvPr>
            <p:ph type="sldNum" sz="quarter" idx="2"/>
          </p:nvPr>
        </p:nvSpPr>
        <p:spPr>
          <a:xfrm>
            <a:off x="11579824" y="429797"/>
            <a:ext cx="127001" cy="127001"/>
          </a:xfrm>
          <a:prstGeom prst="rect">
            <a:avLst/>
          </a:prstGeom>
        </p:spPr>
        <p:txBody>
          <a:bodyPr/>
          <a:lstStyle/>
          <a:p>
            <a:fld id="{86CB4B4D-7CA3-9044-876B-883B54F8677D}" type="slidenum">
              <a:t>‹#›</a:t>
            </a:fld>
            <a:endParaRPr/>
          </a:p>
        </p:txBody>
      </p:sp>
      <p:sp>
        <p:nvSpPr>
          <p:cNvPr id="41" name="Body Level One…"/>
          <p:cNvSpPr txBox="1">
            <a:spLocks noGrp="1"/>
          </p:cNvSpPr>
          <p:nvPr>
            <p:ph type="body" sz="quarter" idx="1"/>
          </p:nvPr>
        </p:nvSpPr>
        <p:spPr>
          <a:xfrm>
            <a:off x="1596572" y="471526"/>
            <a:ext cx="3006426" cy="914401"/>
          </a:xfrm>
          <a:prstGeom prst="rect">
            <a:avLst/>
          </a:prstGeom>
        </p:spPr>
        <p:txBody>
          <a:bodyPr/>
          <a:lstStyle>
            <a:lvl1pPr>
              <a:lnSpc>
                <a:spcPct val="100000"/>
              </a:lnSpc>
              <a:defRPr sz="900" i="1">
                <a:solidFill>
                  <a:srgbClr val="000000">
                    <a:alpha val="70000"/>
                  </a:srgbClr>
                </a:solidFill>
                <a:latin typeface="Open Sans Regular"/>
                <a:ea typeface="Open Sans Regular"/>
                <a:cs typeface="Open Sans Regular"/>
                <a:sym typeface="Open Sans Regular"/>
              </a:defRPr>
            </a:lvl1pPr>
            <a:lvl2pPr>
              <a:lnSpc>
                <a:spcPct val="100000"/>
              </a:lnSpc>
              <a:defRPr sz="900" i="1">
                <a:solidFill>
                  <a:srgbClr val="000000">
                    <a:alpha val="70000"/>
                  </a:srgbClr>
                </a:solidFill>
                <a:latin typeface="Open Sans Regular"/>
                <a:ea typeface="Open Sans Regular"/>
                <a:cs typeface="Open Sans Regular"/>
                <a:sym typeface="Open Sans Regular"/>
              </a:defRPr>
            </a:lvl2pPr>
            <a:lvl3pPr>
              <a:lnSpc>
                <a:spcPct val="100000"/>
              </a:lnSpc>
              <a:defRPr sz="900" i="1">
                <a:solidFill>
                  <a:srgbClr val="000000">
                    <a:alpha val="70000"/>
                  </a:srgbClr>
                </a:solidFill>
                <a:latin typeface="Open Sans Regular"/>
                <a:ea typeface="Open Sans Regular"/>
                <a:cs typeface="Open Sans Regular"/>
                <a:sym typeface="Open Sans Regular"/>
              </a:defRPr>
            </a:lvl3pPr>
            <a:lvl4pPr>
              <a:lnSpc>
                <a:spcPct val="100000"/>
              </a:lnSpc>
              <a:defRPr sz="900" i="1">
                <a:solidFill>
                  <a:srgbClr val="000000">
                    <a:alpha val="70000"/>
                  </a:srgbClr>
                </a:solidFill>
                <a:latin typeface="Open Sans Regular"/>
                <a:ea typeface="Open Sans Regular"/>
                <a:cs typeface="Open Sans Regular"/>
                <a:sym typeface="Open Sans Regular"/>
              </a:defRPr>
            </a:lvl4pPr>
            <a:lvl5pPr>
              <a:lnSpc>
                <a:spcPct val="100000"/>
              </a:lnSpc>
              <a:defRPr sz="900" i="1">
                <a:solidFill>
                  <a:srgbClr val="000000">
                    <a:alpha val="70000"/>
                  </a:srgbClr>
                </a:solidFill>
                <a:latin typeface="Open Sans Regular"/>
                <a:ea typeface="Open Sans Regular"/>
                <a:cs typeface="Open Sans Regular"/>
                <a:sym typeface="Open Sans Regular"/>
              </a:defRPr>
            </a:lvl5pPr>
          </a:lstStyle>
          <a:p>
            <a:r>
              <a:t>Body Level One</a:t>
            </a:r>
          </a:p>
          <a:p>
            <a:pPr lvl="1"/>
            <a:r>
              <a:t>Body Level Two</a:t>
            </a:r>
          </a:p>
          <a:p>
            <a:pPr lvl="2"/>
            <a:r>
              <a:t>Body Level Three</a:t>
            </a:r>
          </a:p>
          <a:p>
            <a:pPr lvl="3"/>
            <a:r>
              <a:t>Body Level Four</a:t>
            </a:r>
          </a:p>
          <a:p>
            <a:pPr lvl="4"/>
            <a:r>
              <a:t>Body Level Five</a:t>
            </a:r>
          </a:p>
        </p:txBody>
      </p:sp>
      <p:sp>
        <p:nvSpPr>
          <p:cNvPr id="42" name="Picture Placeholder 7"/>
          <p:cNvSpPr>
            <a:spLocks noGrp="1"/>
          </p:cNvSpPr>
          <p:nvPr>
            <p:ph type="pic" idx="13"/>
          </p:nvPr>
        </p:nvSpPr>
        <p:spPr>
          <a:xfrm>
            <a:off x="7074638" y="0"/>
            <a:ext cx="5117362" cy="6858000"/>
          </a:xfrm>
          <a:prstGeom prst="rect">
            <a:avLst/>
          </a:prstGeom>
        </p:spPr>
        <p:txBody>
          <a:bodyPr lIns="91439" tIns="45719" rIns="91439" bIns="45719">
            <a:noAutofit/>
          </a:body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315200" y="6172200"/>
            <a:ext cx="2844800" cy="368301"/>
          </a:xfrm>
          <a:prstGeom prst="rect">
            <a:avLst/>
          </a:prstGeom>
          <a:ln w="12700">
            <a:miter lim="400000"/>
          </a:ln>
        </p:spPr>
        <p:txBody>
          <a:bodyPr wrap="none" lIns="0" tIns="0" rIns="0" bIns="0" anchor="ctr">
            <a:spAutoFit/>
          </a:bodyPr>
          <a:lstStyle>
            <a:lvl1pPr algn="ctr">
              <a:defRPr sz="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ransition spd="med"/>
  <p:txStyles>
    <p:titleStyle>
      <a:lvl1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p:titleStyle>
    <p:bodyStyle>
      <a:lvl1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1pPr>
      <a:lvl2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2pPr>
      <a:lvl3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3pPr>
      <a:lvl4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4pPr>
      <a:lvl5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5pPr>
      <a:lvl6pPr marL="2641362"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6pPr>
      <a:lvl7pPr marL="3098522"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7pPr>
      <a:lvl8pPr marL="3555680"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8pPr>
      <a:lvl9pPr marL="4012838"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9pPr>
    </p:bodyStyle>
    <p:otherStyle>
      <a:lvl1pPr marL="0" marR="0" indent="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1pPr>
      <a:lvl2pPr marL="0" marR="0" indent="457165"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2pPr>
      <a:lvl3pPr marL="0" marR="0" indent="91433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3pPr>
      <a:lvl4pPr marL="0" marR="0" indent="1371494"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4pPr>
      <a:lvl5pPr marL="0" marR="0" indent="182866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5pPr>
      <a:lvl6pPr marL="0" marR="0" indent="2285825"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6pPr>
      <a:lvl7pPr marL="0" marR="0" indent="2742989"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7pPr>
      <a:lvl8pPr marL="0" marR="0" indent="3200155"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8pPr>
      <a:lvl9pPr marL="0" marR="0" indent="365732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zenkit.com/en/blog/7-popular-project-management-methodologies-and-what-theyre-best-suited-for/"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blog.hubspot.com/marketing/communications-plan" TargetMode="External"/><Relationship Id="rId5" Type="http://schemas.openxmlformats.org/officeDocument/2006/relationships/hyperlink" Target="https://www.lucidchart.com/blog/project-management-communication-plan"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trello.com/b/djWbWhAf/video-status" TargetMode="External"/><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www.linkedin.com/learning-login/share?account=57076585&amp;forceAccount=false&amp;redirect=https://www.linkedin.com/learning/trello-essential-training?trk=share_ent_url&amp;shareId=7lY4jtJOQk+hmuk2gs6PWQ==" TargetMode="External"/><Relationship Id="rId5" Type="http://schemas.openxmlformats.org/officeDocument/2006/relationships/hyperlink" Target="https://youtu.be/ercuK-MCZVg" TargetMode="External"/><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hyperlink" Target="https://youtu.be/U0zOqSRzR-s" TargetMode="External"/><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0" y="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88" name="Dynamic Web Development"/>
          <p:cNvSpPr txBox="1">
            <a:spLocks noGrp="1"/>
          </p:cNvSpPr>
          <p:nvPr>
            <p:ph type="title" idx="4294967295"/>
          </p:nvPr>
        </p:nvSpPr>
        <p:spPr>
          <a:xfrm>
            <a:off x="4871803" y="645657"/>
            <a:ext cx="6866363" cy="973334"/>
          </a:xfrm>
          <a:prstGeom prst="rect">
            <a:avLst/>
          </a:prstGeom>
        </p:spPr>
        <p:txBody>
          <a:bodyPr>
            <a:normAutofit/>
          </a:bodyPr>
          <a:lstStyle>
            <a:lvl1pPr>
              <a:defRPr sz="4000" spc="-200">
                <a:solidFill>
                  <a:srgbClr val="FFFFFF"/>
                </a:solidFill>
              </a:defRPr>
            </a:lvl1pPr>
          </a:lstStyle>
          <a:p>
            <a:pPr algn="r"/>
            <a:r>
              <a:rPr lang="en-AU" dirty="0" smtClean="0"/>
              <a:t>Team </a:t>
            </a:r>
            <a:r>
              <a:rPr lang="en-AU" dirty="0" smtClean="0">
                <a:solidFill>
                  <a:schemeClr val="accent3"/>
                </a:solidFill>
              </a:rPr>
              <a:t>&amp;</a:t>
            </a:r>
            <a:r>
              <a:rPr lang="en-AU" dirty="0" smtClean="0"/>
              <a:t> Project </a:t>
            </a:r>
            <a:r>
              <a:rPr lang="en-AU" dirty="0" smtClean="0"/>
              <a:t>Management</a:t>
            </a:r>
            <a:r>
              <a:rPr lang="en-AU" dirty="0" smtClean="0">
                <a:solidFill>
                  <a:schemeClr val="bg1"/>
                </a:solidFill>
              </a:rPr>
              <a:t>:</a:t>
            </a:r>
            <a:r>
              <a:rPr lang="en-AU" dirty="0" smtClean="0">
                <a:solidFill>
                  <a:schemeClr val="accent3"/>
                </a:solidFill>
              </a:rPr>
              <a:t> </a:t>
            </a:r>
            <a:br>
              <a:rPr lang="en-AU" dirty="0" smtClean="0">
                <a:solidFill>
                  <a:schemeClr val="accent3"/>
                </a:solidFill>
              </a:rPr>
            </a:br>
            <a:r>
              <a:rPr lang="en-AU" dirty="0" smtClean="0">
                <a:solidFill>
                  <a:schemeClr val="bg1"/>
                </a:solidFill>
              </a:rPr>
              <a:t>Methods </a:t>
            </a:r>
            <a:r>
              <a:rPr lang="en-AU" dirty="0" smtClean="0">
                <a:solidFill>
                  <a:schemeClr val="accent3"/>
                </a:solidFill>
              </a:rPr>
              <a:t>&amp;</a:t>
            </a:r>
            <a:r>
              <a:rPr lang="en-AU" dirty="0" smtClean="0">
                <a:solidFill>
                  <a:schemeClr val="bg1"/>
                </a:solidFill>
              </a:rPr>
              <a:t> Tools</a:t>
            </a:r>
            <a:endParaRPr dirty="0">
              <a:solidFill>
                <a:schemeClr val="bg1"/>
              </a:solidFill>
            </a:endParaRPr>
          </a:p>
        </p:txBody>
      </p:sp>
      <p:pic>
        <p:nvPicPr>
          <p:cNvPr id="93" name="Image" descr="Image"/>
          <p:cNvPicPr>
            <a:picLocks noChangeAspect="1"/>
          </p:cNvPicPr>
          <p:nvPr/>
        </p:nvPicPr>
        <p:blipFill>
          <a:blip r:embed="rId3">
            <a:extLst/>
          </a:blip>
          <a:stretch>
            <a:fillRect/>
          </a:stretch>
        </p:blipFill>
        <p:spPr>
          <a:xfrm>
            <a:off x="10326876" y="5900382"/>
            <a:ext cx="1411290" cy="658744"/>
          </a:xfrm>
          <a:prstGeom prst="rect">
            <a:avLst/>
          </a:prstGeom>
          <a:ln w="12700">
            <a:miter lim="400000"/>
          </a:ln>
        </p:spPr>
      </p:pic>
    </p:spTree>
    <p:extLst>
      <p:ext uri="{BB962C8B-B14F-4D97-AF65-F5344CB8AC3E}">
        <p14:creationId xmlns:p14="http://schemas.microsoft.com/office/powerpoint/2010/main" val="16028503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Work Collaboratively :</a:t>
            </a:r>
            <a:br>
              <a:rPr lang="en-AU" dirty="0" smtClean="0"/>
            </a:br>
            <a:r>
              <a:rPr lang="en-AU" dirty="0" smtClean="0"/>
              <a:t>Assessed Individually</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295465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The team’s will need to work together to achieve the team goal and assessment expectations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b="1"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This is NOT an excuse to make one member pull the weight of the team!</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accent3">
                    <a:alpha val="70000"/>
                  </a:schemeClr>
                </a:solidFill>
                <a:latin typeface="Calibri" charset="0"/>
                <a:ea typeface="Calibri" charset="0"/>
                <a:cs typeface="Calibri" charset="0"/>
              </a:rPr>
              <a:t>The team responsibility is apportioned individually.  </a:t>
            </a:r>
            <a:r>
              <a:rPr lang="en-AU" sz="1600" dirty="0" smtClean="0">
                <a:solidFill>
                  <a:schemeClr val="tx1">
                    <a:alpha val="70000"/>
                  </a:schemeClr>
                </a:solidFill>
                <a:latin typeface="Calibri" charset="0"/>
                <a:ea typeface="Calibri" charset="0"/>
                <a:cs typeface="Calibri" charset="0"/>
              </a:rPr>
              <a:t>No member can hide behind another member and shirk their responsibilities to the team &amp; assessment</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64803710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Other Team Issues to Consider</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13651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Disproportionate team work between members may be the most consistent issue in teams, but other problems can occur which require careful action to manage:</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b="1"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Issue: </a:t>
            </a:r>
            <a:r>
              <a:rPr lang="en-AU" sz="1600" dirty="0" smtClean="0">
                <a:solidFill>
                  <a:schemeClr val="tx1">
                    <a:alpha val="70000"/>
                  </a:schemeClr>
                </a:solidFill>
                <a:latin typeface="Calibri" charset="0"/>
                <a:ea typeface="Calibri" charset="0"/>
                <a:cs typeface="Calibri" charset="0"/>
              </a:rPr>
              <a:t>Disputes and conflict amongst members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accent3">
                    <a:alpha val="70000"/>
                  </a:schemeClr>
                </a:solidFill>
                <a:latin typeface="Calibri" charset="0"/>
                <a:ea typeface="Calibri" charset="0"/>
                <a:cs typeface="Calibri" charset="0"/>
              </a:rPr>
              <a:t>Solution:  </a:t>
            </a:r>
            <a:r>
              <a:rPr lang="en-AU" sz="1600" dirty="0" smtClean="0">
                <a:solidFill>
                  <a:schemeClr val="tx1">
                    <a:alpha val="70000"/>
                  </a:schemeClr>
                </a:solidFill>
                <a:latin typeface="Calibri" charset="0"/>
                <a:ea typeface="Calibri" charset="0"/>
                <a:cs typeface="Calibri" charset="0"/>
              </a:rPr>
              <a:t>Difference of opinion is often healthy, but if it results in aggressive conflict, it must be managed.  Try to remove the actors from initial conflict, approach at a later stage, and if unresolved, approach us to mediate</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Issue: </a:t>
            </a:r>
            <a:r>
              <a:rPr lang="en-AU" sz="1600" dirty="0" smtClean="0">
                <a:solidFill>
                  <a:schemeClr val="tx1">
                    <a:alpha val="70000"/>
                  </a:schemeClr>
                </a:solidFill>
                <a:latin typeface="Calibri" charset="0"/>
                <a:ea typeface="Calibri" charset="0"/>
                <a:cs typeface="Calibri" charset="0"/>
              </a:rPr>
              <a:t>Lack clear direction or decisive action</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accent3">
                    <a:alpha val="70000"/>
                  </a:schemeClr>
                </a:solidFill>
                <a:latin typeface="Calibri" charset="0"/>
                <a:ea typeface="Calibri" charset="0"/>
                <a:cs typeface="Calibri" charset="0"/>
              </a:rPr>
              <a:t>Solution: </a:t>
            </a:r>
            <a:r>
              <a:rPr lang="en-AU" sz="1600" dirty="0" smtClean="0">
                <a:solidFill>
                  <a:schemeClr val="tx1">
                    <a:alpha val="70000"/>
                  </a:schemeClr>
                </a:solidFill>
                <a:latin typeface="Calibri" charset="0"/>
                <a:ea typeface="Calibri" charset="0"/>
                <a:cs typeface="Calibri" charset="0"/>
              </a:rPr>
              <a:t>Ensure responsibilities, roles AND, a team leader, are determined and appointed.  The team leader needs to step up and focus direction if team is lacking</a:t>
            </a:r>
          </a:p>
        </p:txBody>
      </p:sp>
    </p:spTree>
    <p:extLst>
      <p:ext uri="{BB962C8B-B14F-4D97-AF65-F5344CB8AC3E}">
        <p14:creationId xmlns:p14="http://schemas.microsoft.com/office/powerpoint/2010/main" val="31547750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Other Team Issues to Consider</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50584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Issue: </a:t>
            </a:r>
            <a:r>
              <a:rPr lang="en-AU" sz="1600" dirty="0" smtClean="0">
                <a:solidFill>
                  <a:schemeClr val="tx1">
                    <a:alpha val="70000"/>
                  </a:schemeClr>
                </a:solidFill>
                <a:latin typeface="Calibri" charset="0"/>
                <a:ea typeface="Calibri" charset="0"/>
                <a:cs typeface="Calibri" charset="0"/>
              </a:rPr>
              <a:t>Working in silos causing work overlap</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accent3">
                    <a:alpha val="70000"/>
                  </a:schemeClr>
                </a:solidFill>
                <a:latin typeface="Calibri" charset="0"/>
                <a:ea typeface="Calibri" charset="0"/>
                <a:cs typeface="Calibri" charset="0"/>
              </a:rPr>
              <a:t>Solution: </a:t>
            </a:r>
            <a:r>
              <a:rPr lang="en-AU" sz="1600" dirty="0" smtClean="0">
                <a:solidFill>
                  <a:schemeClr val="tx1">
                    <a:alpha val="70000"/>
                  </a:schemeClr>
                </a:solidFill>
                <a:latin typeface="Calibri" charset="0"/>
                <a:ea typeface="Calibri" charset="0"/>
                <a:cs typeface="Calibri" charset="0"/>
              </a:rPr>
              <a:t>Ensure there is a consensus on collaborative tools </a:t>
            </a:r>
            <a:r>
              <a:rPr lang="en-AU" sz="1600" dirty="0" smtClean="0">
                <a:solidFill>
                  <a:schemeClr val="tx1">
                    <a:alpha val="70000"/>
                  </a:schemeClr>
                </a:solidFill>
                <a:latin typeface="Calibri" charset="0"/>
                <a:ea typeface="Calibri" charset="0"/>
                <a:cs typeface="Calibri" charset="0"/>
              </a:rPr>
              <a:t>and </a:t>
            </a:r>
            <a:r>
              <a:rPr lang="en-AU" sz="1600" dirty="0" smtClean="0">
                <a:solidFill>
                  <a:schemeClr val="tx1">
                    <a:alpha val="70000"/>
                  </a:schemeClr>
                </a:solidFill>
                <a:latin typeface="Calibri" charset="0"/>
                <a:ea typeface="Calibri" charset="0"/>
                <a:cs typeface="Calibri" charset="0"/>
              </a:rPr>
              <a:t>then ”put your faith” solely in those tools.  Ensure you set consistent meetings to refine team roles, which can change and adapt as the project changes and evolves.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Issue: </a:t>
            </a:r>
            <a:r>
              <a:rPr lang="en-AU" sz="1600" dirty="0" smtClean="0">
                <a:solidFill>
                  <a:schemeClr val="tx1">
                    <a:alpha val="70000"/>
                  </a:schemeClr>
                </a:solidFill>
                <a:latin typeface="Calibri" charset="0"/>
                <a:ea typeface="Calibri" charset="0"/>
                <a:cs typeface="Calibri" charset="0"/>
              </a:rPr>
              <a:t>Member having issue with responsibilities to required competence</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b="1" dirty="0" smtClean="0">
                <a:solidFill>
                  <a:schemeClr val="accent3">
                    <a:alpha val="70000"/>
                  </a:schemeClr>
                </a:solidFill>
                <a:latin typeface="Calibri" charset="0"/>
                <a:ea typeface="Calibri" charset="0"/>
                <a:cs typeface="Calibri" charset="0"/>
              </a:rPr>
              <a:t>Solution: </a:t>
            </a:r>
            <a:r>
              <a:rPr lang="en-AU" sz="1600" dirty="0" smtClean="0">
                <a:solidFill>
                  <a:schemeClr val="tx1">
                    <a:alpha val="70000"/>
                  </a:schemeClr>
                </a:solidFill>
                <a:latin typeface="Calibri" charset="0"/>
                <a:ea typeface="Calibri" charset="0"/>
                <a:cs typeface="Calibri" charset="0"/>
              </a:rPr>
              <a:t>Try to arrange a meeting and go over individual skills and strengths.  Try to find areas of confidence for the team member and assign responsibilities that would best suit.  If unable, try to apportion tasks to two people to manage together to allow for joint-learning.</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2000"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9323486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332155"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Don’t leave it to others</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59" name="TextBox 6"/>
          <p:cNvSpPr txBox="1"/>
          <p:nvPr/>
        </p:nvSpPr>
        <p:spPr>
          <a:xfrm>
            <a:off x="1496909" y="2414628"/>
            <a:ext cx="4834444" cy="310238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a:lnSpc>
                <a:spcPct val="120000"/>
              </a:lnSpc>
              <a:buSzPct val="100000"/>
              <a:defRPr sz="1200">
                <a:solidFill>
                  <a:srgbClr val="000000">
                    <a:alpha val="70000"/>
                  </a:srgbClr>
                </a:solidFill>
              </a:defRPr>
            </a:pPr>
            <a:r>
              <a:rPr lang="en-US" sz="3200" i="1" dirty="0">
                <a:latin typeface="Lucida Grande" charset="0"/>
                <a:ea typeface="Lucida Grande" charset="0"/>
                <a:cs typeface="Lucida Grande" charset="0"/>
              </a:rPr>
              <a:t>“Only when the tide goes out do you discover who's been swimming naked.</a:t>
            </a:r>
            <a:endParaRPr lang="en-AU" sz="1600" b="1" i="1" dirty="0" smtClean="0">
              <a:solidFill>
                <a:schemeClr val="accent3">
                  <a:alpha val="70000"/>
                </a:schemeClr>
              </a:solidFill>
              <a:latin typeface="Calibri" charset="0"/>
              <a:ea typeface="Calibri" charset="0"/>
              <a:cs typeface="Calibri" charset="0"/>
            </a:endParaRPr>
          </a:p>
          <a:p>
            <a:pPr>
              <a:lnSpc>
                <a:spcPct val="120000"/>
              </a:lnSpc>
              <a:buSzPct val="100000"/>
              <a:defRPr sz="1200">
                <a:solidFill>
                  <a:srgbClr val="000000">
                    <a:alpha val="70000"/>
                  </a:srgbClr>
                </a:solidFill>
              </a:defRPr>
            </a:pPr>
            <a:endParaRPr lang="en-AU" sz="2000" b="1" i="1" dirty="0" smtClean="0">
              <a:solidFill>
                <a:schemeClr val="accent3">
                  <a:alpha val="70000"/>
                </a:schemeClr>
              </a:solidFill>
              <a:latin typeface="Calibri" charset="0"/>
              <a:ea typeface="Calibri" charset="0"/>
              <a:cs typeface="Calibri" charset="0"/>
            </a:endParaRPr>
          </a:p>
          <a:p>
            <a:pPr>
              <a:lnSpc>
                <a:spcPct val="120000"/>
              </a:lnSpc>
              <a:buSzPct val="100000"/>
              <a:defRPr sz="1200">
                <a:solidFill>
                  <a:srgbClr val="000000">
                    <a:alpha val="70000"/>
                  </a:srgbClr>
                </a:solidFill>
              </a:defRPr>
            </a:pPr>
            <a:r>
              <a:rPr lang="en-AU" sz="2000" b="1" i="1" dirty="0" smtClean="0">
                <a:solidFill>
                  <a:schemeClr val="accent3">
                    <a:alpha val="70000"/>
                  </a:schemeClr>
                </a:solidFill>
                <a:latin typeface="Calibri" charset="0"/>
                <a:ea typeface="Calibri" charset="0"/>
                <a:cs typeface="Calibri" charset="0"/>
              </a:rPr>
              <a:t>Warren Buffett</a:t>
            </a:r>
            <a:endParaRPr lang="en-US" sz="2000" b="1" dirty="0"/>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Tree>
    <p:extLst>
      <p:ext uri="{BB962C8B-B14F-4D97-AF65-F5344CB8AC3E}">
        <p14:creationId xmlns:p14="http://schemas.microsoft.com/office/powerpoint/2010/main" val="148278058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1" y="-11875"/>
            <a:ext cx="12191999"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1621970" y="3133931"/>
            <a:ext cx="8998860" cy="56473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dirty="0" smtClean="0"/>
              <a:t>Project Management</a:t>
            </a:r>
            <a:r>
              <a:rPr lang="en-US" dirty="0" smtClean="0">
                <a:solidFill>
                  <a:schemeClr val="accent3"/>
                </a:solidFill>
              </a:rPr>
              <a:t>:</a:t>
            </a:r>
            <a:r>
              <a:rPr lang="en-US" dirty="0" smtClean="0"/>
              <a:t> Methodologies</a:t>
            </a:r>
            <a:endParaRPr lang="en-US" dirty="0"/>
          </a:p>
        </p:txBody>
      </p:sp>
    </p:spTree>
    <p:extLst>
      <p:ext uri="{BB962C8B-B14F-4D97-AF65-F5344CB8AC3E}">
        <p14:creationId xmlns:p14="http://schemas.microsoft.com/office/powerpoint/2010/main" val="202328698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“Project Management Methodology”</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8410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What does this term even mean?</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The strict textbook definition describes them as </a:t>
            </a:r>
            <a:r>
              <a:rPr lang="en-AU" sz="1600" i="1" dirty="0" smtClean="0">
                <a:solidFill>
                  <a:schemeClr val="tx1">
                    <a:alpha val="70000"/>
                  </a:schemeClr>
                </a:solidFill>
                <a:latin typeface="Calibri" charset="0"/>
                <a:ea typeface="Calibri" charset="0"/>
                <a:cs typeface="Calibri" charset="0"/>
              </a:rPr>
              <a:t>“systems of practices, techniques, procedures, and rules used by those who work in a discipline”</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i="1" dirty="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600" b="1" u="sng" dirty="0" smtClean="0">
                <a:solidFill>
                  <a:schemeClr val="tx1">
                    <a:alpha val="70000"/>
                  </a:schemeClr>
                </a:solidFill>
                <a:latin typeface="Calibri" charset="0"/>
                <a:ea typeface="Calibri" charset="0"/>
                <a:cs typeface="Calibri" charset="0"/>
              </a:rPr>
              <a:t>In simple</a:t>
            </a:r>
            <a:r>
              <a:rPr lang="en-AU" sz="1600" b="1" dirty="0" smtClean="0">
                <a:solidFill>
                  <a:schemeClr val="tx1">
                    <a:alpha val="70000"/>
                  </a:schemeClr>
                </a:solidFill>
                <a:latin typeface="Calibri" charset="0"/>
                <a:ea typeface="Calibri" charset="0"/>
                <a:cs typeface="Calibri" charset="0"/>
              </a:rPr>
              <a:t> </a:t>
            </a:r>
            <a:r>
              <a:rPr lang="mr-IN" sz="1600" b="1" dirty="0" smtClean="0">
                <a:solidFill>
                  <a:schemeClr val="tx1">
                    <a:alpha val="70000"/>
                  </a:schemeClr>
                </a:solidFill>
                <a:latin typeface="Calibri" charset="0"/>
                <a:ea typeface="Calibri" charset="0"/>
                <a:cs typeface="Calibri" charset="0"/>
              </a:rPr>
              <a:t>–</a:t>
            </a:r>
            <a:r>
              <a:rPr lang="en-AU" sz="1600" b="1" dirty="0" smtClean="0">
                <a:solidFill>
                  <a:schemeClr val="tx1">
                    <a:alpha val="70000"/>
                  </a:schemeClr>
                </a:solidFill>
                <a:latin typeface="Calibri" charset="0"/>
                <a:ea typeface="Calibri" charset="0"/>
                <a:cs typeface="Calibri" charset="0"/>
              </a:rPr>
              <a:t>  the methodologies are different processes, ONE of which we can choose at the start of a project, that:</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6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provides </a:t>
            </a:r>
            <a:r>
              <a:rPr lang="en-AU" sz="1600" u="sng" dirty="0" smtClean="0">
                <a:solidFill>
                  <a:schemeClr val="tx1">
                    <a:alpha val="70000"/>
                  </a:schemeClr>
                </a:solidFill>
                <a:latin typeface="Calibri" charset="0"/>
                <a:ea typeface="Calibri" charset="0"/>
                <a:cs typeface="Calibri" charset="0"/>
              </a:rPr>
              <a:t>guidance</a:t>
            </a:r>
            <a:r>
              <a:rPr lang="en-AU" sz="1600" dirty="0" smtClean="0">
                <a:solidFill>
                  <a:schemeClr val="tx1">
                    <a:alpha val="70000"/>
                  </a:schemeClr>
                </a:solidFill>
                <a:latin typeface="Calibri" charset="0"/>
                <a:ea typeface="Calibri" charset="0"/>
                <a:cs typeface="Calibri" charset="0"/>
              </a:rPr>
              <a:t> to the team on the project build; and</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u="sng" dirty="0" smtClean="0">
                <a:solidFill>
                  <a:schemeClr val="tx1">
                    <a:alpha val="70000"/>
                  </a:schemeClr>
                </a:solidFill>
                <a:latin typeface="Calibri" charset="0"/>
                <a:ea typeface="Calibri" charset="0"/>
                <a:cs typeface="Calibri" charset="0"/>
              </a:rPr>
              <a:t>outline the steps </a:t>
            </a:r>
            <a:r>
              <a:rPr lang="en-AU" sz="1600" dirty="0" smtClean="0">
                <a:solidFill>
                  <a:schemeClr val="tx1">
                    <a:alpha val="70000"/>
                  </a:schemeClr>
                </a:solidFill>
                <a:latin typeface="Calibri" charset="0"/>
                <a:ea typeface="Calibri" charset="0"/>
                <a:cs typeface="Calibri" charset="0"/>
              </a:rPr>
              <a:t>to take to complete tasks needed by the overall deadline</a:t>
            </a:r>
          </a:p>
        </p:txBody>
      </p:sp>
    </p:spTree>
    <p:extLst>
      <p:ext uri="{BB962C8B-B14F-4D97-AF65-F5344CB8AC3E}">
        <p14:creationId xmlns:p14="http://schemas.microsoft.com/office/powerpoint/2010/main" val="92363364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Method 1: Agile</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8410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914400" hangingPunct="1">
              <a:lnSpc>
                <a:spcPct val="120000"/>
              </a:lnSpc>
              <a:buSzPct val="100000"/>
              <a:defRPr sz="1200">
                <a:solidFill>
                  <a:srgbClr val="000000">
                    <a:alpha val="70000"/>
                  </a:srgbClr>
                </a:solidFill>
              </a:defRPr>
            </a:pPr>
            <a:r>
              <a:rPr lang="en-AU" sz="1400" b="1" dirty="0">
                <a:solidFill>
                  <a:schemeClr val="tx1">
                    <a:alpha val="70000"/>
                  </a:schemeClr>
                </a:solidFill>
                <a:latin typeface="Calibri" charset="0"/>
                <a:ea typeface="Calibri" charset="0"/>
                <a:cs typeface="Calibri" charset="0"/>
              </a:rPr>
              <a:t>Best suited for: </a:t>
            </a:r>
            <a:endParaRPr lang="en-AU" sz="1400" b="1" dirty="0" smtClean="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Projects </a:t>
            </a:r>
            <a:r>
              <a:rPr lang="en-AU" sz="1200" dirty="0">
                <a:solidFill>
                  <a:schemeClr val="tx1">
                    <a:alpha val="70000"/>
                  </a:schemeClr>
                </a:solidFill>
                <a:latin typeface="Calibri" charset="0"/>
                <a:ea typeface="Calibri" charset="0"/>
                <a:cs typeface="Calibri" charset="0"/>
              </a:rPr>
              <a:t>that require flexibility and have a level of complexity or uncertainty. For instance, a product or service that hasn’t been built by the team. </a:t>
            </a:r>
            <a:endParaRPr lang="en-AU" sz="1200" dirty="0" smtClean="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Structure of Project Management:</a:t>
            </a:r>
          </a:p>
          <a:p>
            <a:pPr lvl="0" defTabSz="914400" hangingPunct="1">
              <a:lnSpc>
                <a:spcPct val="120000"/>
              </a:lnSpc>
              <a:buSzPct val="100000"/>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Projects are iterative and incremental </a:t>
            </a:r>
            <a:r>
              <a:rPr lang="mr-IN" sz="1200" dirty="0" smtClean="0">
                <a:solidFill>
                  <a:schemeClr val="tx1">
                    <a:alpha val="70000"/>
                  </a:schemeClr>
                </a:solidFill>
                <a:latin typeface="Calibri" charset="0"/>
                <a:ea typeface="Calibri" charset="0"/>
                <a:cs typeface="Calibri" charset="0"/>
              </a:rPr>
              <a:t>–</a:t>
            </a:r>
            <a:r>
              <a:rPr lang="en-AU" sz="1200" dirty="0" smtClean="0">
                <a:solidFill>
                  <a:schemeClr val="tx1">
                    <a:alpha val="70000"/>
                  </a:schemeClr>
                </a:solidFill>
                <a:latin typeface="Calibri" charset="0"/>
                <a:ea typeface="Calibri" charset="0"/>
                <a:cs typeface="Calibri" charset="0"/>
              </a:rPr>
              <a:t> often broken up into discrete tasks and completed in “Agile Sprints” (1-4 weeks long)</a:t>
            </a:r>
          </a:p>
          <a:p>
            <a:pPr marL="285750" lvl="1"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No. of sprints needed are determined at the start of the project</a:t>
            </a:r>
          </a:p>
          <a:p>
            <a:pPr marL="285750" lvl="1" indent="-285750" defTabSz="914400" hangingPunct="1">
              <a:lnSpc>
                <a:spcPct val="120000"/>
              </a:lnSpc>
              <a:buSzPct val="100000"/>
              <a:buFont typeface="Arial" charset="0"/>
              <a:buChar char="•"/>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Heavy focus on collaboration, especially between cross-functional teams &amp; their customers</a:t>
            </a:r>
          </a:p>
          <a:p>
            <a:pPr marL="285750" lvl="1"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Generally used by large, comprehensive teams and arguably, Scrum &amp; Kanban are subsets of Agile Methodology</a:t>
            </a:r>
          </a:p>
        </p:txBody>
      </p:sp>
    </p:spTree>
    <p:extLst>
      <p:ext uri="{BB962C8B-B14F-4D97-AF65-F5344CB8AC3E}">
        <p14:creationId xmlns:p14="http://schemas.microsoft.com/office/powerpoint/2010/main" val="60393495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Method 2: Scrum</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0626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914400" hangingPunct="1">
              <a:lnSpc>
                <a:spcPct val="120000"/>
              </a:lnSpc>
              <a:buSzPct val="100000"/>
              <a:defRPr sz="1200">
                <a:solidFill>
                  <a:srgbClr val="000000">
                    <a:alpha val="70000"/>
                  </a:srgbClr>
                </a:solidFill>
              </a:defRPr>
            </a:pPr>
            <a:r>
              <a:rPr lang="en-AU" sz="1400" b="1" dirty="0">
                <a:solidFill>
                  <a:schemeClr val="tx1">
                    <a:alpha val="70000"/>
                  </a:schemeClr>
                </a:solidFill>
                <a:latin typeface="Calibri" charset="0"/>
                <a:ea typeface="Calibri" charset="0"/>
                <a:cs typeface="Calibri" charset="0"/>
              </a:rPr>
              <a:t>Best suited for: </a:t>
            </a:r>
          </a:p>
          <a:p>
            <a:pPr lvl="0" defTabSz="914400" hangingPunct="1">
              <a:lnSpc>
                <a:spcPct val="120000"/>
              </a:lnSpc>
              <a:buSzPct val="100000"/>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dirty="0">
                <a:solidFill>
                  <a:schemeClr val="tx1">
                    <a:alpha val="70000"/>
                  </a:schemeClr>
                </a:solidFill>
                <a:latin typeface="Calibri" charset="0"/>
                <a:ea typeface="Calibri" charset="0"/>
                <a:cs typeface="Calibri" charset="0"/>
              </a:rPr>
              <a:t>Projects that consists of teams of less than seven people who need a flexible approach to delivering a product or service</a:t>
            </a:r>
            <a:r>
              <a:rPr lang="en-AU" sz="1200" dirty="0" smtClean="0">
                <a:solidFill>
                  <a:schemeClr val="tx1">
                    <a:alpha val="70000"/>
                  </a:schemeClr>
                </a:solidFill>
                <a:latin typeface="Calibri" charset="0"/>
                <a:ea typeface="Calibri" charset="0"/>
                <a:cs typeface="Calibri" charset="0"/>
              </a:rPr>
              <a:t>.  Generally, requires a bit of setup and often a level of management overseeing the project.</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r>
              <a:rPr lang="en-AU" sz="1400" b="1" dirty="0">
                <a:solidFill>
                  <a:schemeClr val="tx1">
                    <a:alpha val="70000"/>
                  </a:schemeClr>
                </a:solidFill>
                <a:latin typeface="Calibri" charset="0"/>
                <a:ea typeface="Calibri" charset="0"/>
                <a:cs typeface="Calibri" charset="0"/>
              </a:rPr>
              <a:t>Structure of Project Management:</a:t>
            </a:r>
          </a:p>
          <a:p>
            <a:pPr lvl="0" defTabSz="914400" hangingPunct="1">
              <a:lnSpc>
                <a:spcPct val="120000"/>
              </a:lnSpc>
              <a:buSzPct val="100000"/>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Set scrum team roles: </a:t>
            </a:r>
            <a:r>
              <a:rPr lang="en-AU" sz="1200" dirty="0" smtClean="0">
                <a:solidFill>
                  <a:schemeClr val="tx1">
                    <a:alpha val="70000"/>
                  </a:schemeClr>
                </a:solidFill>
                <a:latin typeface="Calibri" charset="0"/>
                <a:ea typeface="Calibri" charset="0"/>
                <a:cs typeface="Calibri" charset="0"/>
              </a:rPr>
              <a:t>Product owner, Scrum manager/master &amp; development team</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Scrum events: </a:t>
            </a:r>
            <a:r>
              <a:rPr lang="en-AU" sz="1200" dirty="0" smtClean="0">
                <a:solidFill>
                  <a:schemeClr val="tx1">
                    <a:alpha val="70000"/>
                  </a:schemeClr>
                </a:solidFill>
                <a:latin typeface="Calibri" charset="0"/>
                <a:ea typeface="Calibri" charset="0"/>
                <a:cs typeface="Calibri" charset="0"/>
              </a:rPr>
              <a:t>Sprint (iterative time boxes to accomplish goal/task), Sprint Planning, Daily Scrum (15 minute meeting at start of day), Sprint reviews &amp; sprint ”retrospectives”</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Scrum artifacts: </a:t>
            </a:r>
            <a:r>
              <a:rPr lang="en-AU" sz="1200" dirty="0" smtClean="0">
                <a:solidFill>
                  <a:schemeClr val="tx1">
                    <a:alpha val="70000"/>
                  </a:schemeClr>
                </a:solidFill>
                <a:latin typeface="Calibri" charset="0"/>
                <a:ea typeface="Calibri" charset="0"/>
                <a:cs typeface="Calibri" charset="0"/>
              </a:rPr>
              <a:t>Product backlog (where you list all requirements needed for viable product &amp; listed in priority order) &amp; Sprint backlog (tasks to be completed during next sprint)</a:t>
            </a:r>
          </a:p>
        </p:txBody>
      </p:sp>
    </p:spTree>
    <p:extLst>
      <p:ext uri="{BB962C8B-B14F-4D97-AF65-F5344CB8AC3E}">
        <p14:creationId xmlns:p14="http://schemas.microsoft.com/office/powerpoint/2010/main" val="132707296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Method 3: Kanban</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8410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914400" hangingPunct="1">
              <a:lnSpc>
                <a:spcPct val="120000"/>
              </a:lnSpc>
              <a:buSzPct val="100000"/>
              <a:defRPr sz="1200">
                <a:solidFill>
                  <a:srgbClr val="000000">
                    <a:alpha val="70000"/>
                  </a:srgbClr>
                </a:solidFill>
              </a:defRPr>
            </a:pPr>
            <a:r>
              <a:rPr lang="en-AU" sz="1400" b="1" dirty="0">
                <a:solidFill>
                  <a:schemeClr val="tx1">
                    <a:alpha val="70000"/>
                  </a:schemeClr>
                </a:solidFill>
                <a:latin typeface="Calibri" charset="0"/>
                <a:ea typeface="Calibri" charset="0"/>
                <a:cs typeface="Calibri" charset="0"/>
              </a:rPr>
              <a:t>Best suited for: </a:t>
            </a:r>
          </a:p>
          <a:p>
            <a:pPr lvl="0" defTabSz="914400" hangingPunct="1">
              <a:lnSpc>
                <a:spcPct val="120000"/>
              </a:lnSpc>
              <a:buSzPct val="100000"/>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dirty="0">
                <a:solidFill>
                  <a:schemeClr val="tx1">
                    <a:alpha val="70000"/>
                  </a:schemeClr>
                </a:solidFill>
                <a:latin typeface="Calibri" charset="0"/>
                <a:ea typeface="Calibri" charset="0"/>
                <a:cs typeface="Calibri" charset="0"/>
              </a:rPr>
              <a:t>Like Scrum, Kanban is fitting for projects with smaller teams, who need a flexible </a:t>
            </a:r>
            <a:r>
              <a:rPr lang="en-AU" sz="1200" dirty="0" smtClean="0">
                <a:solidFill>
                  <a:schemeClr val="tx1">
                    <a:alpha val="70000"/>
                  </a:schemeClr>
                </a:solidFill>
                <a:latin typeface="Calibri" charset="0"/>
                <a:ea typeface="Calibri" charset="0"/>
                <a:cs typeface="Calibri" charset="0"/>
              </a:rPr>
              <a:t>but productive approach </a:t>
            </a:r>
            <a:r>
              <a:rPr lang="en-AU" sz="1200" dirty="0">
                <a:solidFill>
                  <a:schemeClr val="tx1">
                    <a:alpha val="70000"/>
                  </a:schemeClr>
                </a:solidFill>
                <a:latin typeface="Calibri" charset="0"/>
                <a:ea typeface="Calibri" charset="0"/>
                <a:cs typeface="Calibri" charset="0"/>
              </a:rPr>
              <a:t>to delivering a product or service</a:t>
            </a:r>
            <a:r>
              <a:rPr lang="en-AU" sz="1200" dirty="0" smtClean="0">
                <a:solidFill>
                  <a:schemeClr val="tx1">
                    <a:alpha val="70000"/>
                  </a:schemeClr>
                </a:solidFill>
                <a:latin typeface="Calibri" charset="0"/>
                <a:ea typeface="Calibri" charset="0"/>
                <a:cs typeface="Calibri" charset="0"/>
              </a:rPr>
              <a:t>.  </a:t>
            </a:r>
            <a:r>
              <a:rPr lang="en-AU" sz="1200" b="1" dirty="0" smtClean="0">
                <a:solidFill>
                  <a:schemeClr val="tx1">
                    <a:alpha val="70000"/>
                  </a:schemeClr>
                </a:solidFill>
                <a:latin typeface="Calibri" charset="0"/>
                <a:ea typeface="Calibri" charset="0"/>
                <a:cs typeface="Calibri" charset="0"/>
              </a:rPr>
              <a:t>Importantly, Kanban emphasises visualisation of tasks!</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r>
              <a:rPr lang="en-AU" sz="1400" b="1" dirty="0">
                <a:solidFill>
                  <a:schemeClr val="tx1">
                    <a:alpha val="70000"/>
                  </a:schemeClr>
                </a:solidFill>
                <a:latin typeface="Calibri" charset="0"/>
                <a:ea typeface="Calibri" charset="0"/>
                <a:cs typeface="Calibri" charset="0"/>
              </a:rPr>
              <a:t>Structure of Project Management:</a:t>
            </a:r>
          </a:p>
          <a:p>
            <a:pPr lvl="0" defTabSz="914400" hangingPunct="1">
              <a:lnSpc>
                <a:spcPct val="120000"/>
              </a:lnSpc>
              <a:buSzPct val="100000"/>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6 General Practices: </a:t>
            </a:r>
            <a:r>
              <a:rPr lang="en-AU" sz="1200" dirty="0" smtClean="0">
                <a:solidFill>
                  <a:schemeClr val="tx1">
                    <a:alpha val="70000"/>
                  </a:schemeClr>
                </a:solidFill>
                <a:latin typeface="Calibri" charset="0"/>
                <a:ea typeface="Calibri" charset="0"/>
                <a:cs typeface="Calibri" charset="0"/>
              </a:rPr>
              <a:t>Visualisation, Limiting WIP, Flow Management, Explicit Policies, Feedback Loops &amp; Collaboration</a:t>
            </a:r>
          </a:p>
          <a:p>
            <a:pPr marL="285750" lvl="1" indent="-285750" defTabSz="914400" hangingPunct="1">
              <a:lnSpc>
                <a:spcPct val="120000"/>
              </a:lnSpc>
              <a:buSzPct val="100000"/>
              <a:buFont typeface="Arial" charset="0"/>
              <a:buChar char="•"/>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Kanban Board: </a:t>
            </a:r>
            <a:r>
              <a:rPr lang="en-AU" sz="1200" dirty="0" smtClean="0">
                <a:solidFill>
                  <a:schemeClr val="tx1">
                    <a:alpha val="70000"/>
                  </a:schemeClr>
                </a:solidFill>
                <a:latin typeface="Calibri" charset="0"/>
                <a:ea typeface="Calibri" charset="0"/>
                <a:cs typeface="Calibri" charset="0"/>
              </a:rPr>
              <a:t>Visualises the development process, including digital boards.</a:t>
            </a: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Kanban Cards: </a:t>
            </a:r>
            <a:r>
              <a:rPr lang="en-AU" sz="1200" dirty="0" smtClean="0">
                <a:solidFill>
                  <a:schemeClr val="tx1">
                    <a:alpha val="70000"/>
                  </a:schemeClr>
                </a:solidFill>
                <a:latin typeface="Calibri" charset="0"/>
                <a:ea typeface="Calibri" charset="0"/>
                <a:cs typeface="Calibri" charset="0"/>
              </a:rPr>
              <a:t>Each card depicts a work item/task in the work process.  Used to communicate progress with your team / client &amp; represents information such as status, cycle time &amp; deadlines</a:t>
            </a:r>
          </a:p>
          <a:p>
            <a:pPr marL="285750" lvl="1" indent="-285750" defTabSz="914400" hangingPunct="1">
              <a:lnSpc>
                <a:spcPct val="120000"/>
              </a:lnSpc>
              <a:buSzPct val="100000"/>
              <a:buFont typeface="Arial" charset="0"/>
              <a:buChar char="•"/>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Kanban “</a:t>
            </a:r>
            <a:r>
              <a:rPr lang="en-AU" sz="1200" b="1" dirty="0" err="1" smtClean="0">
                <a:solidFill>
                  <a:schemeClr val="tx1">
                    <a:alpha val="70000"/>
                  </a:schemeClr>
                </a:solidFill>
                <a:latin typeface="Calibri" charset="0"/>
                <a:ea typeface="Calibri" charset="0"/>
                <a:cs typeface="Calibri" charset="0"/>
              </a:rPr>
              <a:t>Swimlanes</a:t>
            </a:r>
            <a:r>
              <a:rPr lang="en-AU" sz="1200" b="1" dirty="0" smtClean="0">
                <a:solidFill>
                  <a:schemeClr val="tx1">
                    <a:alpha val="70000"/>
                  </a:schemeClr>
                </a:solidFill>
                <a:latin typeface="Calibri" charset="0"/>
                <a:ea typeface="Calibri" charset="0"/>
                <a:cs typeface="Calibri" charset="0"/>
              </a:rPr>
              <a:t>”: </a:t>
            </a:r>
            <a:r>
              <a:rPr lang="en-AU" sz="1200" dirty="0" smtClean="0">
                <a:solidFill>
                  <a:schemeClr val="tx1">
                    <a:alpha val="70000"/>
                  </a:schemeClr>
                </a:solidFill>
                <a:latin typeface="Calibri" charset="0"/>
                <a:ea typeface="Calibri" charset="0"/>
                <a:cs typeface="Calibri" charset="0"/>
              </a:rPr>
              <a:t>Kanban visualises workflow horizontally &amp; distinguishes items/tasks by categorising them &amp; their progress</a:t>
            </a:r>
          </a:p>
        </p:txBody>
      </p:sp>
    </p:spTree>
    <p:extLst>
      <p:ext uri="{BB962C8B-B14F-4D97-AF65-F5344CB8AC3E}">
        <p14:creationId xmlns:p14="http://schemas.microsoft.com/office/powerpoint/2010/main" val="35013139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319528"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Other Popular Methods</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86073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There are other methodologies used to coordinate and organise project management, including:</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Waterfall (</a:t>
            </a:r>
            <a:r>
              <a:rPr lang="en-AU" sz="1400" i="1" dirty="0" smtClean="0">
                <a:solidFill>
                  <a:schemeClr val="tx1">
                    <a:alpha val="70000"/>
                  </a:schemeClr>
                </a:solidFill>
                <a:latin typeface="Calibri" charset="0"/>
                <a:ea typeface="Calibri" charset="0"/>
                <a:cs typeface="Calibri" charset="0"/>
              </a:rPr>
              <a:t>falling popularity</a:t>
            </a:r>
            <a:r>
              <a:rPr lang="en-AU" sz="1400" dirty="0" smtClean="0">
                <a:solidFill>
                  <a:schemeClr val="tx1">
                    <a:alpha val="70000"/>
                  </a:schemeClr>
                </a:solidFill>
                <a:latin typeface="Calibri" charset="0"/>
                <a:ea typeface="Calibri" charset="0"/>
                <a:cs typeface="Calibri" charset="0"/>
              </a:rPr>
              <a:t>)</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Lean</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Six Sigma</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PMI / PMBOK</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400" i="1" dirty="0" smtClean="0">
                <a:solidFill>
                  <a:schemeClr val="tx1">
                    <a:alpha val="70000"/>
                  </a:schemeClr>
                </a:solidFill>
                <a:latin typeface="Calibri" charset="0"/>
                <a:ea typeface="Calibri" charset="0"/>
                <a:cs typeface="Calibri" charset="0"/>
              </a:rPr>
              <a:t>To review these or </a:t>
            </a:r>
            <a:r>
              <a:rPr lang="en-AU" sz="1400" i="1" dirty="0">
                <a:solidFill>
                  <a:schemeClr val="tx1">
                    <a:alpha val="70000"/>
                  </a:schemeClr>
                </a:solidFill>
                <a:latin typeface="Calibri" charset="0"/>
                <a:ea typeface="Calibri" charset="0"/>
                <a:cs typeface="Calibri" charset="0"/>
              </a:rPr>
              <a:t>see more detail: </a:t>
            </a:r>
            <a:r>
              <a:rPr lang="en-AU" sz="1400" i="1" dirty="0">
                <a:solidFill>
                  <a:schemeClr val="tx1">
                    <a:alpha val="70000"/>
                  </a:schemeClr>
                </a:solidFill>
                <a:latin typeface="Calibri" charset="0"/>
                <a:ea typeface="Calibri" charset="0"/>
                <a:cs typeface="Calibri" charset="0"/>
                <a:hlinkClick r:id="rId4"/>
              </a:rPr>
              <a:t>https://zenkit.com/en/blog/7-popular-project-management-methodologies-and-what-theyre-best-suited-for</a:t>
            </a:r>
            <a:r>
              <a:rPr lang="en-AU" sz="1400" i="1" dirty="0" smtClean="0">
                <a:solidFill>
                  <a:schemeClr val="tx1">
                    <a:alpha val="70000"/>
                  </a:schemeClr>
                </a:solidFill>
                <a:latin typeface="Calibri" charset="0"/>
                <a:ea typeface="Calibri" charset="0"/>
                <a:cs typeface="Calibri" charset="0"/>
                <a:hlinkClick r:id="rId4"/>
              </a:rPr>
              <a:t>/</a:t>
            </a:r>
            <a:r>
              <a:rPr lang="en-AU" sz="1400" i="1" dirty="0" smtClean="0">
                <a:solidFill>
                  <a:schemeClr val="tx1">
                    <a:alpha val="70000"/>
                  </a:schemeClr>
                </a:solidFill>
                <a:latin typeface="Calibri" charset="0"/>
                <a:ea typeface="Calibri" charset="0"/>
                <a:cs typeface="Calibri" charset="0"/>
              </a:rPr>
              <a:t>  </a:t>
            </a:r>
          </a:p>
        </p:txBody>
      </p:sp>
    </p:spTree>
    <p:extLst>
      <p:ext uri="{BB962C8B-B14F-4D97-AF65-F5344CB8AC3E}">
        <p14:creationId xmlns:p14="http://schemas.microsoft.com/office/powerpoint/2010/main" val="150687655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0" y="-2540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1621970" y="3133931"/>
            <a:ext cx="8998860" cy="56473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dirty="0" smtClean="0"/>
              <a:t>Team </a:t>
            </a:r>
            <a:r>
              <a:rPr lang="en-US" dirty="0">
                <a:solidFill>
                  <a:schemeClr val="accent3"/>
                </a:solidFill>
              </a:rPr>
              <a:t>+</a:t>
            </a:r>
            <a:r>
              <a:rPr lang="en-US" dirty="0" smtClean="0"/>
              <a:t> Building</a:t>
            </a:r>
            <a:endParaRPr lang="en-US" dirty="0"/>
          </a:p>
        </p:txBody>
      </p:sp>
    </p:spTree>
    <p:extLst>
      <p:ext uri="{BB962C8B-B14F-4D97-AF65-F5344CB8AC3E}">
        <p14:creationId xmlns:p14="http://schemas.microsoft.com/office/powerpoint/2010/main" val="214136177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Agile v Scrum</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36092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914400" hangingPunct="1">
              <a:lnSpc>
                <a:spcPct val="120000"/>
              </a:lnSpc>
              <a:buSzPct val="100000"/>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Agile is an organisation-level commitment / Scrum is </a:t>
            </a:r>
          </a:p>
          <a:p>
            <a:pPr lvl="0" defTabSz="914400" hangingPunct="1">
              <a:lnSpc>
                <a:spcPct val="120000"/>
              </a:lnSpc>
              <a:buSzPct val="100000"/>
              <a:defRPr sz="1200">
                <a:solidFill>
                  <a:srgbClr val="000000">
                    <a:alpha val="70000"/>
                  </a:srgbClr>
                </a:solidFill>
              </a:defRPr>
            </a:pPr>
            <a:endParaRPr lang="en-AU" sz="1400" b="1" dirty="0">
              <a:solidFill>
                <a:schemeClr val="tx1">
                  <a:alpha val="70000"/>
                </a:schemeClr>
              </a:solidFill>
              <a:latin typeface="Calibri" charset="0"/>
              <a:ea typeface="Calibri" charset="0"/>
              <a:cs typeface="Calibri" charset="0"/>
            </a:endParaRPr>
          </a:p>
          <a:p>
            <a:pPr marL="171450" lvl="0" indent="-171450" defTabSz="914400" hangingPunct="1">
              <a:lnSpc>
                <a:spcPct val="120000"/>
              </a:lnSpc>
              <a:buSzPct val="100000"/>
              <a:buFont typeface="Arial" charset="0"/>
              <a:buChar char="•"/>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Agile is set of values and principles adopted by an organisation &amp; often requires significant cultural change.  </a:t>
            </a:r>
            <a:r>
              <a:rPr lang="en-AU" sz="1400" i="1" dirty="0" smtClean="0">
                <a:solidFill>
                  <a:schemeClr val="tx1">
                    <a:alpha val="70000"/>
                  </a:schemeClr>
                </a:solidFill>
                <a:latin typeface="Calibri" charset="0"/>
                <a:ea typeface="Calibri" charset="0"/>
                <a:cs typeface="Calibri" charset="0"/>
              </a:rPr>
              <a:t>Agile </a:t>
            </a:r>
            <a:r>
              <a:rPr lang="en-AU" sz="1400" i="1" u="sng" dirty="0" smtClean="0">
                <a:solidFill>
                  <a:schemeClr val="tx1">
                    <a:alpha val="70000"/>
                  </a:schemeClr>
                </a:solidFill>
                <a:latin typeface="Calibri" charset="0"/>
                <a:ea typeface="Calibri" charset="0"/>
                <a:cs typeface="Calibri" charset="0"/>
              </a:rPr>
              <a:t>thinking</a:t>
            </a:r>
            <a:r>
              <a:rPr lang="en-AU" sz="1400" i="1" dirty="0" smtClean="0">
                <a:solidFill>
                  <a:schemeClr val="tx1">
                    <a:alpha val="70000"/>
                  </a:schemeClr>
                </a:solidFill>
                <a:latin typeface="Calibri" charset="0"/>
                <a:ea typeface="Calibri" charset="0"/>
                <a:cs typeface="Calibri" charset="0"/>
              </a:rPr>
              <a:t> allowed for scrum to develop!</a:t>
            </a:r>
          </a:p>
          <a:p>
            <a:pPr marL="171450" lvl="0" indent="-17145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171450" lvl="0" indent="-171450" defTabSz="914400" hangingPunct="1">
              <a:lnSpc>
                <a:spcPct val="120000"/>
              </a:lnSpc>
              <a:buSzPct val="100000"/>
              <a:buFont typeface="Arial" charset="0"/>
              <a:buChar char="•"/>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Scrum is a framework for GETTING WORK DONE and shipping an end-product whilst meeting deadlines!</a:t>
            </a:r>
          </a:p>
          <a:p>
            <a:pPr marL="171450" lvl="0" indent="-17145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At the core of Scrum are Sprints</a:t>
            </a:r>
          </a:p>
          <a:p>
            <a:pPr lvl="0" defTabSz="914400" hangingPunct="1">
              <a:lnSpc>
                <a:spcPct val="120000"/>
              </a:lnSpc>
              <a:buSzPct val="100000"/>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Sprints are broken up into four core “ceremonies” with “artifacts” to collect at each stage</a:t>
            </a:r>
          </a:p>
        </p:txBody>
      </p:sp>
    </p:spTree>
    <p:extLst>
      <p:ext uri="{BB962C8B-B14F-4D97-AF65-F5344CB8AC3E}">
        <p14:creationId xmlns:p14="http://schemas.microsoft.com/office/powerpoint/2010/main" val="97921880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noGrp="1"/>
          </p:cNvSpPr>
          <p:nvPr>
            <p:ph type="body" sz="quarter" idx="1"/>
          </p:nvPr>
        </p:nvSpPr>
        <p:spPr>
          <a:xfrm>
            <a:off x="1596572" y="992226"/>
            <a:ext cx="3006426" cy="914401"/>
          </a:xfrm>
          <a:prstGeom prst="rect">
            <a:avLst/>
          </a:prstGeom>
        </p:spPr>
        <p:txBody>
          <a:bodyPr/>
          <a:lstStyle/>
          <a:p>
            <a:r>
              <a:rPr lang="en-US" dirty="0"/>
              <a:t>Working in ICT</a:t>
            </a:r>
          </a:p>
        </p:txBody>
      </p:sp>
      <p:sp>
        <p:nvSpPr>
          <p:cNvPr id="12" name="Git Platform"/>
          <p:cNvSpPr txBox="1">
            <a:spLocks noGrp="1"/>
          </p:cNvSpPr>
          <p:nvPr>
            <p:ph type="title" idx="4294967295"/>
          </p:nvPr>
        </p:nvSpPr>
        <p:spPr>
          <a:xfrm>
            <a:off x="1571172" y="416830"/>
            <a:ext cx="7465950" cy="741711"/>
          </a:xfrm>
          <a:prstGeom prst="rect">
            <a:avLst/>
          </a:prstGeom>
        </p:spPr>
        <p:txBody>
          <a:bodyPr>
            <a:normAutofit/>
          </a:bodyPr>
          <a:lstStyle>
            <a:lvl1pPr>
              <a:defRPr sz="3600" spc="-200">
                <a:latin typeface="Montserrat-Bold"/>
                <a:ea typeface="Montserrat-Bold"/>
                <a:cs typeface="Montserrat-Bold"/>
                <a:sym typeface="Montserrat-Bold"/>
              </a:defRPr>
            </a:lvl1pPr>
          </a:lstStyle>
          <a:p>
            <a:r>
              <a:rPr lang="en-AU" dirty="0" smtClean="0"/>
              <a:t>Sprint Cycle &amp; “Ceremonies”</a:t>
            </a:r>
            <a:endParaRPr dirty="0"/>
          </a:p>
        </p:txBody>
      </p:sp>
      <p:pic>
        <p:nvPicPr>
          <p:cNvPr id="13" name="Picture 12"/>
          <p:cNvPicPr>
            <a:picLocks noChangeAspect="1"/>
          </p:cNvPicPr>
          <p:nvPr/>
        </p:nvPicPr>
        <p:blipFill>
          <a:blip r:embed="rId2"/>
          <a:stretch>
            <a:fillRect/>
          </a:stretch>
        </p:blipFill>
        <p:spPr>
          <a:xfrm>
            <a:off x="3342590" y="1158541"/>
            <a:ext cx="6319109" cy="5592581"/>
          </a:xfrm>
          <a:prstGeom prst="rect">
            <a:avLst/>
          </a:prstGeom>
        </p:spPr>
      </p:pic>
    </p:spTree>
    <p:extLst>
      <p:ext uri="{BB962C8B-B14F-4D97-AF65-F5344CB8AC3E}">
        <p14:creationId xmlns:p14="http://schemas.microsoft.com/office/powerpoint/2010/main" val="129290275"/>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1" y="-11875"/>
            <a:ext cx="12191999"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2819939" y="3124090"/>
            <a:ext cx="6552121" cy="100785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sz="4200" dirty="0" smtClean="0"/>
              <a:t>Project </a:t>
            </a:r>
            <a:r>
              <a:rPr lang="en-US" sz="4200" dirty="0" smtClean="0"/>
              <a:t>Management Tools</a:t>
            </a:r>
            <a:r>
              <a:rPr lang="en-US" sz="4200" dirty="0" smtClean="0">
                <a:solidFill>
                  <a:schemeClr val="accent3"/>
                </a:solidFill>
              </a:rPr>
              <a:t>:</a:t>
            </a:r>
          </a:p>
          <a:p>
            <a:pPr hangingPunct="1"/>
            <a:r>
              <a:rPr lang="en-US" sz="4200" dirty="0" smtClean="0"/>
              <a:t> Communication Plan</a:t>
            </a:r>
            <a:endParaRPr lang="en-US" sz="4200" dirty="0"/>
          </a:p>
        </p:txBody>
      </p:sp>
    </p:spTree>
    <p:extLst>
      <p:ext uri="{BB962C8B-B14F-4D97-AF65-F5344CB8AC3E}">
        <p14:creationId xmlns:p14="http://schemas.microsoft.com/office/powerpoint/2010/main" val="152719543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577730"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Communications Plan</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062683" cy="387798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914400" hangingPunct="1">
              <a:lnSpc>
                <a:spcPct val="120000"/>
              </a:lnSpc>
              <a:buSzPct val="100000"/>
              <a:buFont typeface="Arial" charset="0"/>
              <a:buChar char="•"/>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PURPOSE: </a:t>
            </a:r>
            <a:r>
              <a:rPr lang="en-AU" sz="1400" dirty="0" smtClean="0">
                <a:solidFill>
                  <a:schemeClr val="tx1">
                    <a:alpha val="70000"/>
                  </a:schemeClr>
                </a:solidFill>
                <a:latin typeface="Calibri" charset="0"/>
                <a:ea typeface="Calibri" charset="0"/>
                <a:cs typeface="Calibri" charset="0"/>
              </a:rPr>
              <a:t>A </a:t>
            </a:r>
            <a:r>
              <a:rPr lang="en-AU" sz="1400" dirty="0">
                <a:solidFill>
                  <a:schemeClr val="tx1">
                    <a:alpha val="70000"/>
                  </a:schemeClr>
                </a:solidFill>
                <a:latin typeface="Calibri" charset="0"/>
                <a:ea typeface="Calibri" charset="0"/>
                <a:cs typeface="Calibri" charset="0"/>
              </a:rPr>
              <a:t>project management communication plan identifies how important information will be communicated to stakeholders throughout the project</a:t>
            </a:r>
            <a:r>
              <a:rPr lang="en-AU" sz="1400" dirty="0" smtClean="0">
                <a:solidFill>
                  <a:schemeClr val="tx1">
                    <a:alpha val="70000"/>
                  </a:schemeClr>
                </a:solidFill>
                <a:latin typeface="Calibri" charset="0"/>
                <a:ea typeface="Calibri" charset="0"/>
                <a:cs typeface="Calibri" charset="0"/>
              </a:rPr>
              <a:t>.</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lvl="4" indent="-342900" defTabSz="914400" hangingPunct="1">
              <a:lnSpc>
                <a:spcPct val="120000"/>
              </a:lnSpc>
              <a:buSzPct val="100000"/>
              <a:buFont typeface="Arial" charset="0"/>
              <a:buChar char="•"/>
              <a:defRPr sz="1200">
                <a:solidFill>
                  <a:srgbClr val="000000">
                    <a:alpha val="70000"/>
                  </a:srgbClr>
                </a:solidFill>
              </a:defRPr>
            </a:pPr>
            <a:r>
              <a:rPr lang="en-AU" sz="1400" b="1" dirty="0">
                <a:solidFill>
                  <a:schemeClr val="tx1">
                    <a:alpha val="70000"/>
                  </a:schemeClr>
                </a:solidFill>
                <a:latin typeface="Calibri" charset="0"/>
                <a:ea typeface="Calibri" charset="0"/>
                <a:cs typeface="Calibri" charset="0"/>
              </a:rPr>
              <a:t>ADDITIONALLY: </a:t>
            </a:r>
            <a:r>
              <a:rPr lang="en-AU" sz="1400" dirty="0">
                <a:solidFill>
                  <a:schemeClr val="tx1">
                    <a:alpha val="70000"/>
                  </a:schemeClr>
                </a:solidFill>
                <a:latin typeface="Calibri" charset="0"/>
                <a:ea typeface="Calibri" charset="0"/>
                <a:cs typeface="Calibri" charset="0"/>
              </a:rPr>
              <a:t>D</a:t>
            </a:r>
            <a:r>
              <a:rPr lang="en-AU" sz="1400" dirty="0" smtClean="0">
                <a:solidFill>
                  <a:schemeClr val="tx1">
                    <a:alpha val="70000"/>
                  </a:schemeClr>
                </a:solidFill>
                <a:latin typeface="Calibri" charset="0"/>
                <a:ea typeface="Calibri" charset="0"/>
                <a:cs typeface="Calibri" charset="0"/>
              </a:rPr>
              <a:t>etermines </a:t>
            </a:r>
            <a:r>
              <a:rPr lang="en-AU" sz="1400" dirty="0">
                <a:solidFill>
                  <a:schemeClr val="tx1">
                    <a:alpha val="70000"/>
                  </a:schemeClr>
                </a:solidFill>
                <a:latin typeface="Calibri" charset="0"/>
                <a:ea typeface="Calibri" charset="0"/>
                <a:cs typeface="Calibri" charset="0"/>
              </a:rPr>
              <a:t>who will be receiving the communication, how those people will receive it, when they’ll receive it, and how often they should expect to receive that information.</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lvl="0" indent="-342900" defTabSz="914400" hangingPunct="1">
              <a:lnSpc>
                <a:spcPct val="120000"/>
              </a:lnSpc>
              <a:buSzPct val="100000"/>
              <a:buFont typeface="Arial" charset="0"/>
              <a:buChar char="•"/>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WHY: </a:t>
            </a:r>
            <a:r>
              <a:rPr lang="en-AU" sz="1400" dirty="0" smtClean="0">
                <a:solidFill>
                  <a:schemeClr val="tx1">
                    <a:alpha val="70000"/>
                  </a:schemeClr>
                </a:solidFill>
                <a:latin typeface="Calibri" charset="0"/>
                <a:ea typeface="Calibri" charset="0"/>
                <a:cs typeface="Calibri" charset="0"/>
              </a:rPr>
              <a:t>Communication </a:t>
            </a:r>
            <a:r>
              <a:rPr lang="en-AU" sz="1400" dirty="0">
                <a:solidFill>
                  <a:schemeClr val="tx1">
                    <a:alpha val="70000"/>
                  </a:schemeClr>
                </a:solidFill>
                <a:latin typeface="Calibri" charset="0"/>
                <a:ea typeface="Calibri" charset="0"/>
                <a:cs typeface="Calibri" charset="0"/>
              </a:rPr>
              <a:t>plans matter in your projects because effective communication, both internal and external, is critical to project success</a:t>
            </a:r>
            <a:r>
              <a:rPr lang="en-AU" sz="1400" dirty="0" smtClean="0">
                <a:solidFill>
                  <a:schemeClr val="tx1">
                    <a:alpha val="70000"/>
                  </a:schemeClr>
                </a:solidFill>
                <a:latin typeface="Calibri" charset="0"/>
                <a:ea typeface="Calibri" charset="0"/>
                <a:cs typeface="Calibri" charset="0"/>
              </a:rPr>
              <a:t>.  </a:t>
            </a:r>
            <a:r>
              <a:rPr lang="en-AU" sz="1400" u="sng" dirty="0" smtClean="0">
                <a:solidFill>
                  <a:schemeClr val="tx1">
                    <a:alpha val="70000"/>
                  </a:schemeClr>
                </a:solidFill>
                <a:latin typeface="Calibri" charset="0"/>
                <a:ea typeface="Calibri" charset="0"/>
                <a:cs typeface="Calibri" charset="0"/>
              </a:rPr>
              <a:t>Planning these makes them effective!</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i="1" dirty="0">
              <a:solidFill>
                <a:schemeClr val="tx1">
                  <a:alpha val="70000"/>
                </a:schemeClr>
              </a:solidFill>
              <a:latin typeface="Calibri" charset="0"/>
              <a:ea typeface="Calibri" charset="0"/>
              <a:cs typeface="Calibri" charset="0"/>
            </a:endParaRPr>
          </a:p>
          <a:p>
            <a:pPr marL="342900" lvl="0" indent="-342900" defTabSz="914400" hangingPunct="1">
              <a:lnSpc>
                <a:spcPct val="120000"/>
              </a:lnSpc>
              <a:buSzPct val="100000"/>
              <a:buFont typeface="Arial" charset="0"/>
              <a:buChar char="•"/>
              <a:defRPr sz="1200">
                <a:solidFill>
                  <a:srgbClr val="000000">
                    <a:alpha val="70000"/>
                  </a:srgbClr>
                </a:solidFill>
              </a:defRPr>
            </a:pPr>
            <a:r>
              <a:rPr lang="en-AU" sz="1400" i="1" dirty="0">
                <a:solidFill>
                  <a:schemeClr val="tx1">
                    <a:alpha val="70000"/>
                  </a:schemeClr>
                </a:solidFill>
                <a:latin typeface="Calibri" charset="0"/>
                <a:ea typeface="Calibri" charset="0"/>
                <a:cs typeface="Calibri" charset="0"/>
              </a:rPr>
              <a:t>Having a project communication plan outlining stakeholders, as well as when and how to reach them, is </a:t>
            </a:r>
            <a:r>
              <a:rPr lang="en-AU" sz="1400" i="1" dirty="0" smtClean="0">
                <a:solidFill>
                  <a:schemeClr val="tx1">
                    <a:alpha val="70000"/>
                  </a:schemeClr>
                </a:solidFill>
                <a:latin typeface="Calibri" charset="0"/>
                <a:ea typeface="Calibri" charset="0"/>
                <a:cs typeface="Calibri" charset="0"/>
              </a:rPr>
              <a:t>essential</a:t>
            </a:r>
            <a:r>
              <a:rPr lang="en-AU" sz="1400" i="1" dirty="0">
                <a:solidFill>
                  <a:schemeClr val="tx1">
                    <a:alpha val="70000"/>
                  </a:schemeClr>
                </a:solidFill>
                <a:latin typeface="Calibri" charset="0"/>
                <a:ea typeface="Calibri" charset="0"/>
                <a:cs typeface="Calibri" charset="0"/>
              </a:rPr>
              <a:t>!</a:t>
            </a:r>
            <a:endParaRPr lang="en-AU" sz="1400" i="1"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93762125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noGrp="1"/>
          </p:cNvSpPr>
          <p:nvPr>
            <p:ph type="body" sz="quarter" idx="1"/>
          </p:nvPr>
        </p:nvSpPr>
        <p:spPr>
          <a:xfrm>
            <a:off x="1596572" y="992226"/>
            <a:ext cx="3006426" cy="914401"/>
          </a:xfrm>
          <a:prstGeom prst="rect">
            <a:avLst/>
          </a:prstGeom>
        </p:spPr>
        <p:txBody>
          <a:bodyPr/>
          <a:lstStyle/>
          <a:p>
            <a:r>
              <a:rPr lang="en-US" dirty="0" smtClean="0"/>
              <a:t>Working in ICT</a:t>
            </a:r>
            <a:endParaRPr lang="en-US" dirty="0"/>
          </a:p>
        </p:txBody>
      </p:sp>
      <p:sp>
        <p:nvSpPr>
          <p:cNvPr id="12" name="Git Platform"/>
          <p:cNvSpPr txBox="1">
            <a:spLocks noGrp="1"/>
          </p:cNvSpPr>
          <p:nvPr>
            <p:ph type="title" idx="4294967295"/>
          </p:nvPr>
        </p:nvSpPr>
        <p:spPr>
          <a:xfrm>
            <a:off x="1571171" y="416830"/>
            <a:ext cx="8070539" cy="741711"/>
          </a:xfrm>
          <a:prstGeom prst="rect">
            <a:avLst/>
          </a:prstGeom>
        </p:spPr>
        <p:txBody>
          <a:bodyPr>
            <a:normAutofit/>
          </a:bodyPr>
          <a:lstStyle>
            <a:lvl1pPr>
              <a:defRPr sz="3600" spc="-200">
                <a:latin typeface="Montserrat-Bold"/>
                <a:ea typeface="Montserrat-Bold"/>
                <a:cs typeface="Montserrat-Bold"/>
                <a:sym typeface="Montserrat-Bold"/>
              </a:defRPr>
            </a:lvl1pPr>
          </a:lstStyle>
          <a:p>
            <a:r>
              <a:rPr lang="en-AU" dirty="0" smtClean="0"/>
              <a:t>Assessment 2: Older Template</a:t>
            </a:r>
            <a:endParaRPr dirty="0"/>
          </a:p>
        </p:txBody>
      </p:sp>
      <p:pic>
        <p:nvPicPr>
          <p:cNvPr id="2" name="Picture 1"/>
          <p:cNvPicPr>
            <a:picLocks noChangeAspect="1"/>
          </p:cNvPicPr>
          <p:nvPr/>
        </p:nvPicPr>
        <p:blipFill>
          <a:blip r:embed="rId2"/>
          <a:stretch>
            <a:fillRect/>
          </a:stretch>
        </p:blipFill>
        <p:spPr>
          <a:xfrm>
            <a:off x="1571172" y="1733937"/>
            <a:ext cx="8953652" cy="4575161"/>
          </a:xfrm>
          <a:prstGeom prst="rect">
            <a:avLst/>
          </a:prstGeom>
        </p:spPr>
      </p:pic>
    </p:spTree>
    <p:extLst>
      <p:ext uri="{BB962C8B-B14F-4D97-AF65-F5344CB8AC3E}">
        <p14:creationId xmlns:p14="http://schemas.microsoft.com/office/powerpoint/2010/main" val="94133520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noGrp="1"/>
          </p:cNvSpPr>
          <p:nvPr>
            <p:ph type="body" sz="quarter" idx="1"/>
          </p:nvPr>
        </p:nvSpPr>
        <p:spPr>
          <a:xfrm>
            <a:off x="1596572" y="992226"/>
            <a:ext cx="3006426" cy="914401"/>
          </a:xfrm>
          <a:prstGeom prst="rect">
            <a:avLst/>
          </a:prstGeom>
        </p:spPr>
        <p:txBody>
          <a:bodyPr/>
          <a:lstStyle/>
          <a:p>
            <a:r>
              <a:rPr lang="en-US" dirty="0" smtClean="0"/>
              <a:t>Working in ICT</a:t>
            </a:r>
            <a:endParaRPr lang="en-US" dirty="0"/>
          </a:p>
        </p:txBody>
      </p:sp>
      <p:sp>
        <p:nvSpPr>
          <p:cNvPr id="12" name="Git Platform"/>
          <p:cNvSpPr txBox="1">
            <a:spLocks noGrp="1"/>
          </p:cNvSpPr>
          <p:nvPr>
            <p:ph type="title" idx="4294967295"/>
          </p:nvPr>
        </p:nvSpPr>
        <p:spPr>
          <a:xfrm>
            <a:off x="1571172" y="416830"/>
            <a:ext cx="7465950" cy="741711"/>
          </a:xfrm>
          <a:prstGeom prst="rect">
            <a:avLst/>
          </a:prstGeom>
        </p:spPr>
        <p:txBody>
          <a:bodyPr>
            <a:normAutofit/>
          </a:bodyPr>
          <a:lstStyle>
            <a:lvl1pPr>
              <a:defRPr sz="3600" spc="-200">
                <a:latin typeface="Montserrat-Bold"/>
                <a:ea typeface="Montserrat-Bold"/>
                <a:cs typeface="Montserrat-Bold"/>
                <a:sym typeface="Montserrat-Bold"/>
              </a:defRPr>
            </a:lvl1pPr>
          </a:lstStyle>
          <a:p>
            <a:r>
              <a:rPr lang="en-AU" dirty="0" smtClean="0"/>
              <a:t>Assessment 2: Updated Plan</a:t>
            </a:r>
            <a:endParaRPr dirty="0"/>
          </a:p>
        </p:txBody>
      </p:sp>
      <p:pic>
        <p:nvPicPr>
          <p:cNvPr id="3" name="Picture 2"/>
          <p:cNvPicPr>
            <a:picLocks noChangeAspect="1"/>
          </p:cNvPicPr>
          <p:nvPr/>
        </p:nvPicPr>
        <p:blipFill>
          <a:blip r:embed="rId2"/>
          <a:stretch>
            <a:fillRect/>
          </a:stretch>
        </p:blipFill>
        <p:spPr>
          <a:xfrm>
            <a:off x="1571172" y="1355123"/>
            <a:ext cx="8871341" cy="4937535"/>
          </a:xfrm>
          <a:prstGeom prst="rect">
            <a:avLst/>
          </a:prstGeom>
        </p:spPr>
      </p:pic>
    </p:spTree>
    <p:extLst>
      <p:ext uri="{BB962C8B-B14F-4D97-AF65-F5344CB8AC3E}">
        <p14:creationId xmlns:p14="http://schemas.microsoft.com/office/powerpoint/2010/main" val="1236978856"/>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noGrp="1"/>
          </p:cNvSpPr>
          <p:nvPr>
            <p:ph type="body" sz="quarter" idx="1"/>
          </p:nvPr>
        </p:nvSpPr>
        <p:spPr>
          <a:xfrm>
            <a:off x="1596572" y="992226"/>
            <a:ext cx="3006426" cy="914401"/>
          </a:xfrm>
          <a:prstGeom prst="rect">
            <a:avLst/>
          </a:prstGeom>
        </p:spPr>
        <p:txBody>
          <a:bodyPr/>
          <a:lstStyle/>
          <a:p>
            <a:r>
              <a:rPr lang="en-US" dirty="0" smtClean="0"/>
              <a:t>Working in ICT</a:t>
            </a:r>
            <a:endParaRPr lang="en-US" dirty="0"/>
          </a:p>
        </p:txBody>
      </p:sp>
      <p:sp>
        <p:nvSpPr>
          <p:cNvPr id="12" name="Git Platform"/>
          <p:cNvSpPr txBox="1">
            <a:spLocks noGrp="1"/>
          </p:cNvSpPr>
          <p:nvPr>
            <p:ph type="title" idx="4294967295"/>
          </p:nvPr>
        </p:nvSpPr>
        <p:spPr>
          <a:xfrm>
            <a:off x="1571172" y="416830"/>
            <a:ext cx="7465950" cy="741711"/>
          </a:xfrm>
          <a:prstGeom prst="rect">
            <a:avLst/>
          </a:prstGeom>
        </p:spPr>
        <p:txBody>
          <a:bodyPr>
            <a:normAutofit/>
          </a:bodyPr>
          <a:lstStyle>
            <a:lvl1pPr>
              <a:defRPr sz="3600" spc="-200">
                <a:latin typeface="Montserrat-Bold"/>
                <a:ea typeface="Montserrat-Bold"/>
                <a:cs typeface="Montserrat-Bold"/>
                <a:sym typeface="Montserrat-Bold"/>
              </a:defRPr>
            </a:lvl1pPr>
          </a:lstStyle>
          <a:p>
            <a:r>
              <a:rPr lang="en-AU" dirty="0" smtClean="0"/>
              <a:t>Assessment 2: Example Matrix</a:t>
            </a:r>
            <a:endParaRPr dirty="0"/>
          </a:p>
        </p:txBody>
      </p:sp>
      <p:pic>
        <p:nvPicPr>
          <p:cNvPr id="4" name="Picture 3"/>
          <p:cNvPicPr/>
          <p:nvPr/>
        </p:nvPicPr>
        <p:blipFill>
          <a:blip r:embed="rId2"/>
          <a:stretch>
            <a:fillRect/>
          </a:stretch>
        </p:blipFill>
        <p:spPr>
          <a:xfrm>
            <a:off x="1596572" y="1449426"/>
            <a:ext cx="8851900" cy="4652645"/>
          </a:xfrm>
          <a:prstGeom prst="rect">
            <a:avLst/>
          </a:prstGeom>
        </p:spPr>
      </p:pic>
    </p:spTree>
    <p:extLst>
      <p:ext uri="{BB962C8B-B14F-4D97-AF65-F5344CB8AC3E}">
        <p14:creationId xmlns:p14="http://schemas.microsoft.com/office/powerpoint/2010/main" val="193271244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577730"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Comm. Plan Pointers</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062683" cy="36194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defTabSz="914400" hangingPunct="1">
              <a:lnSpc>
                <a:spcPct val="120000"/>
              </a:lnSpc>
              <a:buSzPct val="100000"/>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KEY: Each group is welcome to adapt and change their communication plan to a template / format that works for them.</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b="1" i="1" dirty="0">
              <a:solidFill>
                <a:schemeClr val="tx1">
                  <a:alpha val="70000"/>
                </a:schemeClr>
              </a:solidFill>
              <a:latin typeface="Calibri" charset="0"/>
              <a:ea typeface="Calibri" charset="0"/>
              <a:cs typeface="Calibri" charset="0"/>
            </a:endParaRPr>
          </a:p>
          <a:p>
            <a:pPr marL="342900" lvl="0" indent="-342900" defTabSz="914400" hangingPunct="1">
              <a:lnSpc>
                <a:spcPct val="120000"/>
              </a:lnSpc>
              <a:buSzPct val="100000"/>
              <a:buFont typeface="Arial" charset="0"/>
              <a:buChar char="•"/>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Only restriction is the chosen communication plan must outline at bare minimum a set of planned communications that details their frequency, who is responsible, the form &amp; the audience!</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Other useful examples of template matrixes: </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lvl="0" indent="-342900" defTabSz="914400" hangingPunct="1">
              <a:lnSpc>
                <a:spcPct val="120000"/>
              </a:lnSpc>
              <a:buSzPct val="100000"/>
              <a:buFont typeface="Arial" charset="0"/>
              <a:buChar char="•"/>
              <a:defRPr sz="1200">
                <a:solidFill>
                  <a:srgbClr val="000000">
                    <a:alpha val="70000"/>
                  </a:srgbClr>
                </a:solidFill>
              </a:defRPr>
            </a:pPr>
            <a:r>
              <a:rPr lang="en-AU" sz="1400" dirty="0">
                <a:solidFill>
                  <a:schemeClr val="tx1">
                    <a:alpha val="70000"/>
                  </a:schemeClr>
                </a:solidFill>
                <a:latin typeface="Calibri" charset="0"/>
                <a:ea typeface="Calibri" charset="0"/>
                <a:cs typeface="Calibri" charset="0"/>
                <a:hlinkClick r:id="rId4"/>
              </a:rPr>
              <a:t>https://</a:t>
            </a:r>
            <a:r>
              <a:rPr lang="en-AU" sz="1400" dirty="0" smtClean="0">
                <a:solidFill>
                  <a:schemeClr val="tx1">
                    <a:alpha val="70000"/>
                  </a:schemeClr>
                </a:solidFill>
                <a:latin typeface="Calibri" charset="0"/>
                <a:ea typeface="Calibri" charset="0"/>
                <a:cs typeface="Calibri" charset="0"/>
                <a:hlinkClick r:id="rId4"/>
              </a:rPr>
              <a:t>blog.hubspot.com/marketing/communications-plan</a:t>
            </a:r>
            <a:r>
              <a:rPr lang="en-AU" sz="1400" dirty="0" smtClean="0">
                <a:solidFill>
                  <a:schemeClr val="tx1">
                    <a:alpha val="70000"/>
                  </a:schemeClr>
                </a:solidFill>
                <a:latin typeface="Calibri" charset="0"/>
                <a:ea typeface="Calibri" charset="0"/>
                <a:cs typeface="Calibri" charset="0"/>
              </a:rPr>
              <a:t> </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lvl="0" indent="-342900" defTabSz="914400" hangingPunct="1">
              <a:lnSpc>
                <a:spcPct val="120000"/>
              </a:lnSpc>
              <a:buSzPct val="100000"/>
              <a:buFont typeface="Arial" charset="0"/>
              <a:buChar char="•"/>
              <a:defRPr sz="1200">
                <a:solidFill>
                  <a:srgbClr val="000000">
                    <a:alpha val="70000"/>
                  </a:srgbClr>
                </a:solidFill>
              </a:defRPr>
            </a:pPr>
            <a:r>
              <a:rPr lang="en-AU" sz="1400" dirty="0">
                <a:solidFill>
                  <a:schemeClr val="tx1">
                    <a:alpha val="70000"/>
                  </a:schemeClr>
                </a:solidFill>
                <a:latin typeface="Calibri" charset="0"/>
                <a:ea typeface="Calibri" charset="0"/>
                <a:cs typeface="Calibri" charset="0"/>
                <a:hlinkClick r:id="rId5"/>
              </a:rPr>
              <a:t>https://</a:t>
            </a:r>
            <a:r>
              <a:rPr lang="en-AU" sz="1400" dirty="0" smtClean="0">
                <a:solidFill>
                  <a:schemeClr val="tx1">
                    <a:alpha val="70000"/>
                  </a:schemeClr>
                </a:solidFill>
                <a:latin typeface="Calibri" charset="0"/>
                <a:ea typeface="Calibri" charset="0"/>
                <a:cs typeface="Calibri" charset="0"/>
                <a:hlinkClick r:id="rId5"/>
              </a:rPr>
              <a:t>www.lucidchart.com/blog/project-management-communication-plan</a:t>
            </a:r>
            <a:r>
              <a:rPr lang="en-AU" sz="1400" dirty="0" smtClean="0">
                <a:solidFill>
                  <a:schemeClr val="tx1">
                    <a:alpha val="70000"/>
                  </a:schemeClr>
                </a:solidFill>
                <a:latin typeface="Calibri" charset="0"/>
                <a:ea typeface="Calibri" charset="0"/>
                <a:cs typeface="Calibri" charset="0"/>
              </a:rPr>
              <a:t> </a:t>
            </a:r>
          </a:p>
          <a:p>
            <a:pPr marL="342900" lvl="0" indent="-342900" defTabSz="914400" hangingPunct="1">
              <a:lnSpc>
                <a:spcPct val="120000"/>
              </a:lnSpc>
              <a:buSzPct val="100000"/>
              <a:buFont typeface="Arial" charset="0"/>
              <a:buChar char="•"/>
              <a:defRPr sz="1200">
                <a:solidFill>
                  <a:srgbClr val="000000">
                    <a:alpha val="70000"/>
                  </a:srgbClr>
                </a:solidFill>
              </a:defRPr>
            </a:pPr>
            <a:endParaRPr lang="en-AU" sz="1400"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98179713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1" y="-11875"/>
            <a:ext cx="12191999" cy="6883400"/>
          </a:xfrm>
          <a:prstGeom prst="rect">
            <a:avLst/>
          </a:prstGeom>
          <a:solidFill>
            <a:srgbClr val="000000">
              <a:alpha val="65030"/>
            </a:srgbClr>
          </a:solidFill>
          <a:ln w="12700">
            <a:miter lim="400000"/>
          </a:ln>
        </p:spPr>
        <p:txBody>
          <a:bodyPr lIns="45719" rIns="45719" anchor="ctr"/>
          <a:lstStyle/>
          <a:p>
            <a:endParaRPr/>
          </a:p>
        </p:txBody>
      </p:sp>
      <p:sp>
        <p:nvSpPr>
          <p:cNvPr id="8" name="Who has been contracted to work for a client before and handle their own clients?"/>
          <p:cNvSpPr txBox="1">
            <a:spLocks/>
          </p:cNvSpPr>
          <p:nvPr/>
        </p:nvSpPr>
        <p:spPr>
          <a:xfrm>
            <a:off x="2819939" y="3124090"/>
            <a:ext cx="6552121" cy="100785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sz="4200" dirty="0" smtClean="0"/>
              <a:t>Project </a:t>
            </a:r>
            <a:r>
              <a:rPr lang="en-US" sz="4200" dirty="0" smtClean="0"/>
              <a:t>Management Tools</a:t>
            </a:r>
            <a:r>
              <a:rPr lang="en-US" sz="4200" dirty="0" smtClean="0">
                <a:solidFill>
                  <a:schemeClr val="accent3"/>
                </a:solidFill>
              </a:rPr>
              <a:t>:</a:t>
            </a:r>
          </a:p>
          <a:p>
            <a:pPr hangingPunct="1"/>
            <a:r>
              <a:rPr lang="en-US" sz="4200" dirty="0" smtClean="0"/>
              <a:t> Task Manager</a:t>
            </a:r>
            <a:endParaRPr lang="en-US" sz="4200" dirty="0"/>
          </a:p>
        </p:txBody>
      </p:sp>
    </p:spTree>
    <p:extLst>
      <p:ext uri="{BB962C8B-B14F-4D97-AF65-F5344CB8AC3E}">
        <p14:creationId xmlns:p14="http://schemas.microsoft.com/office/powerpoint/2010/main" val="127383920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Main Tool: Trello</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8410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We will use Trello to assist managing our project through from goal/task inception all the way to </a:t>
            </a:r>
            <a:r>
              <a:rPr lang="en-AU" sz="1600" b="1" dirty="0" smtClean="0">
                <a:solidFill>
                  <a:schemeClr val="tx1">
                    <a:alpha val="70000"/>
                  </a:schemeClr>
                </a:solidFill>
                <a:latin typeface="Calibri" charset="0"/>
                <a:ea typeface="Calibri" charset="0"/>
                <a:cs typeface="Calibri" charset="0"/>
              </a:rPr>
              <a:t>completion:</a:t>
            </a:r>
            <a:endParaRPr lang="en-AU" sz="1600" b="1" dirty="0" smtClean="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Trello is a project management tool designed to help break projects into tasks and allow for horizontal workflow and progression</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Trello is one of many pieces of software owned and run by the Australian-run </a:t>
            </a:r>
            <a:r>
              <a:rPr lang="en-AU" sz="1600" dirty="0" err="1" smtClean="0">
                <a:solidFill>
                  <a:schemeClr val="tx1">
                    <a:alpha val="70000"/>
                  </a:schemeClr>
                </a:solidFill>
                <a:latin typeface="Calibri" charset="0"/>
                <a:ea typeface="Calibri" charset="0"/>
                <a:cs typeface="Calibri" charset="0"/>
              </a:rPr>
              <a:t>Atlassian</a:t>
            </a:r>
            <a:r>
              <a:rPr lang="en-AU" sz="1600" dirty="0" smtClean="0">
                <a:solidFill>
                  <a:schemeClr val="tx1">
                    <a:alpha val="70000"/>
                  </a:schemeClr>
                </a:solidFill>
                <a:latin typeface="Calibri" charset="0"/>
                <a:ea typeface="Calibri" charset="0"/>
                <a:cs typeface="Calibri" charset="0"/>
              </a:rPr>
              <a:t>.  One of the largest Australian tech companies.</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smtClean="0">
              <a:solidFill>
                <a:schemeClr val="tx1">
                  <a:alpha val="70000"/>
                </a:schemeClr>
              </a:solidFill>
              <a:latin typeface="Calibri" charset="0"/>
              <a:ea typeface="Calibri" charset="0"/>
              <a:cs typeface="Calibri" charset="0"/>
            </a:endParaRPr>
          </a:p>
          <a:p>
            <a:pPr marL="342900" lvl="0" indent="-342900" defTabSz="914400" hangingPunct="1">
              <a:lnSpc>
                <a:spcPct val="120000"/>
              </a:lnSpc>
              <a:buSzPct val="100000"/>
              <a:buFont typeface="Arial" charset="0"/>
              <a:buChar char="•"/>
              <a:defRPr sz="1200">
                <a:solidFill>
                  <a:srgbClr val="000000">
                    <a:alpha val="70000"/>
                  </a:srgbClr>
                </a:solidFill>
              </a:defRPr>
            </a:pPr>
            <a:r>
              <a:rPr lang="en-AU" sz="1600" u="sng" dirty="0" smtClean="0">
                <a:solidFill>
                  <a:schemeClr val="tx1">
                    <a:alpha val="70000"/>
                  </a:schemeClr>
                </a:solidFill>
                <a:latin typeface="Calibri" charset="0"/>
                <a:ea typeface="Calibri" charset="0"/>
                <a:cs typeface="Calibri" charset="0"/>
              </a:rPr>
              <a:t>Trello is broken up into three core parts</a:t>
            </a:r>
            <a:r>
              <a:rPr lang="en-AU" sz="1600" dirty="0" smtClean="0">
                <a:solidFill>
                  <a:schemeClr val="tx1">
                    <a:alpha val="70000"/>
                  </a:schemeClr>
                </a:solidFill>
                <a:latin typeface="Calibri" charset="0"/>
                <a:ea typeface="Calibri" charset="0"/>
                <a:cs typeface="Calibri" charset="0"/>
              </a:rPr>
              <a:t>: Boards, Lists &amp; </a:t>
            </a:r>
            <a:r>
              <a:rPr lang="en-AU" sz="1600" dirty="0">
                <a:solidFill>
                  <a:schemeClr val="tx1">
                    <a:alpha val="70000"/>
                  </a:schemeClr>
                </a:solidFill>
                <a:latin typeface="Calibri" charset="0"/>
                <a:ea typeface="Calibri" charset="0"/>
                <a:cs typeface="Calibri" charset="0"/>
              </a:rPr>
              <a:t>Cards </a:t>
            </a:r>
            <a:r>
              <a:rPr lang="en-AU" sz="1400" dirty="0">
                <a:solidFill>
                  <a:schemeClr val="tx1">
                    <a:alpha val="70000"/>
                  </a:schemeClr>
                </a:solidFill>
                <a:latin typeface="Calibri" charset="0"/>
                <a:ea typeface="Calibri" charset="0"/>
                <a:cs typeface="Calibri" charset="0"/>
              </a:rPr>
              <a:t>(example: </a:t>
            </a:r>
            <a:r>
              <a:rPr lang="en-AU" sz="1400" dirty="0">
                <a:solidFill>
                  <a:schemeClr val="tx1">
                    <a:alpha val="70000"/>
                  </a:schemeClr>
                </a:solidFill>
                <a:latin typeface="Calibri" charset="0"/>
                <a:ea typeface="Calibri" charset="0"/>
                <a:cs typeface="Calibri" charset="0"/>
                <a:hlinkClick r:id="rId4"/>
              </a:rPr>
              <a:t>https://</a:t>
            </a:r>
            <a:r>
              <a:rPr lang="en-AU" sz="1400" dirty="0" smtClean="0">
                <a:solidFill>
                  <a:schemeClr val="tx1">
                    <a:alpha val="70000"/>
                  </a:schemeClr>
                </a:solidFill>
                <a:latin typeface="Calibri" charset="0"/>
                <a:ea typeface="Calibri" charset="0"/>
                <a:cs typeface="Calibri" charset="0"/>
                <a:hlinkClick r:id="rId4"/>
              </a:rPr>
              <a:t>trello.com/b/djWbWhAf/video-status</a:t>
            </a:r>
            <a:r>
              <a:rPr lang="en-AU" sz="1400" dirty="0" smtClean="0">
                <a:solidFill>
                  <a:schemeClr val="tx1">
                    <a:alpha val="70000"/>
                  </a:schemeClr>
                </a:solidFill>
                <a:latin typeface="Calibri" charset="0"/>
                <a:ea typeface="Calibri" charset="0"/>
                <a:cs typeface="Calibri" charset="0"/>
              </a:rPr>
              <a:t>) </a:t>
            </a:r>
          </a:p>
        </p:txBody>
      </p:sp>
      <p:pic>
        <p:nvPicPr>
          <p:cNvPr id="10" name="Picture 9"/>
          <p:cNvPicPr>
            <a:picLocks noChangeAspect="1"/>
          </p:cNvPicPr>
          <p:nvPr/>
        </p:nvPicPr>
        <p:blipFill>
          <a:blip r:embed="rId5"/>
          <a:stretch>
            <a:fillRect/>
          </a:stretch>
        </p:blipFill>
        <p:spPr>
          <a:xfrm>
            <a:off x="8764876" y="2242622"/>
            <a:ext cx="2372756" cy="2372756"/>
          </a:xfrm>
          <a:prstGeom prst="rect">
            <a:avLst/>
          </a:prstGeom>
        </p:spPr>
      </p:pic>
    </p:spTree>
    <p:extLst>
      <p:ext uri="{BB962C8B-B14F-4D97-AF65-F5344CB8AC3E}">
        <p14:creationId xmlns:p14="http://schemas.microsoft.com/office/powerpoint/2010/main" val="130413911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577730"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Starting a Group Project</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062683" cy="428425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2000" b="1" dirty="0" smtClean="0">
                <a:solidFill>
                  <a:schemeClr val="tx1">
                    <a:alpha val="70000"/>
                  </a:schemeClr>
                </a:solidFill>
                <a:latin typeface="Calibri" charset="0"/>
                <a:ea typeface="Calibri" charset="0"/>
                <a:cs typeface="Calibri" charset="0"/>
              </a:rPr>
              <a:t>We’ve already assembled our team, warmed up to them a bit (</a:t>
            </a:r>
            <a:r>
              <a:rPr lang="en-AU" sz="2000" b="1" i="1" dirty="0" smtClean="0">
                <a:solidFill>
                  <a:schemeClr val="tx1">
                    <a:alpha val="70000"/>
                  </a:schemeClr>
                </a:solidFill>
                <a:latin typeface="Calibri" charset="0"/>
                <a:ea typeface="Calibri" charset="0"/>
                <a:cs typeface="Calibri" charset="0"/>
              </a:rPr>
              <a:t>hopefully</a:t>
            </a:r>
            <a:r>
              <a:rPr lang="en-AU" sz="2000" b="1" dirty="0" smtClean="0">
                <a:solidFill>
                  <a:schemeClr val="tx1">
                    <a:alpha val="70000"/>
                  </a:schemeClr>
                </a:solidFill>
                <a:latin typeface="Calibri" charset="0"/>
                <a:ea typeface="Calibri" charset="0"/>
                <a:cs typeface="Calibri" charset="0"/>
              </a:rPr>
              <a:t>) and ready to start getting ready for assessment work!</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2000" dirty="0" smtClean="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We want to breakdown the assessment into tasks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Assign responsibilities and team roles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Apportion tasks to members as individual responsibilities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Determine a team name!</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2000" dirty="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8886193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Trello Setup</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11926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Plan of Attack for Remainder of </a:t>
            </a:r>
            <a:r>
              <a:rPr lang="en-AU" sz="1400" b="1" dirty="0" smtClean="0">
                <a:solidFill>
                  <a:schemeClr val="tx1">
                    <a:alpha val="70000"/>
                  </a:schemeClr>
                </a:solidFill>
                <a:latin typeface="Calibri" charset="0"/>
                <a:ea typeface="Calibri" charset="0"/>
                <a:cs typeface="Calibri" charset="0"/>
              </a:rPr>
              <a:t>Class (</a:t>
            </a:r>
            <a:r>
              <a:rPr lang="en-AU" sz="1400" i="1" dirty="0" smtClean="0">
                <a:solidFill>
                  <a:schemeClr val="tx1">
                    <a:alpha val="70000"/>
                  </a:schemeClr>
                </a:solidFill>
                <a:latin typeface="Calibri" charset="0"/>
                <a:ea typeface="Calibri" charset="0"/>
                <a:cs typeface="Calibri" charset="0"/>
              </a:rPr>
              <a:t>if time</a:t>
            </a:r>
            <a:r>
              <a:rPr lang="en-AU" sz="1400" b="1" dirty="0" smtClean="0">
                <a:solidFill>
                  <a:schemeClr val="tx1">
                    <a:alpha val="70000"/>
                  </a:schemeClr>
                </a:solidFill>
                <a:latin typeface="Calibri" charset="0"/>
                <a:ea typeface="Calibri" charset="0"/>
                <a:cs typeface="Calibri" charset="0"/>
              </a:rPr>
              <a:t>):</a:t>
            </a:r>
            <a:endParaRPr lang="en-AU" sz="1400" dirty="0" smtClean="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Setup of Trello Account &amp; Organising Home Workspaces         (</a:t>
            </a:r>
            <a:r>
              <a:rPr lang="en-AU" sz="1400" b="1" i="1" dirty="0" smtClean="0">
                <a:solidFill>
                  <a:schemeClr val="tx1">
                    <a:alpha val="70000"/>
                  </a:schemeClr>
                </a:solidFill>
                <a:latin typeface="Calibri" charset="0"/>
                <a:ea typeface="Calibri" charset="0"/>
                <a:cs typeface="Calibri" charset="0"/>
              </a:rPr>
              <a:t>Goal</a:t>
            </a:r>
            <a:r>
              <a:rPr lang="en-AU" sz="1400" i="1" dirty="0" smtClean="0">
                <a:solidFill>
                  <a:schemeClr val="tx1">
                    <a:alpha val="70000"/>
                  </a:schemeClr>
                </a:solidFill>
                <a:latin typeface="Calibri" charset="0"/>
                <a:ea typeface="Calibri" charset="0"/>
                <a:cs typeface="Calibri" charset="0"/>
              </a:rPr>
              <a:t>: everyone register &amp; on home page</a:t>
            </a:r>
            <a:r>
              <a:rPr lang="en-AU" sz="1400" dirty="0" smtClean="0">
                <a:solidFill>
                  <a:schemeClr val="tx1">
                    <a:alpha val="70000"/>
                  </a:schemeClr>
                </a:solidFill>
                <a:latin typeface="Calibri" charset="0"/>
                <a:ea typeface="Calibri" charset="0"/>
                <a:cs typeface="Calibri" charset="0"/>
              </a:rPr>
              <a:t>)</a:t>
            </a: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Familiarising ourselves with Home Page                                       (</a:t>
            </a:r>
            <a:r>
              <a:rPr lang="en-AU" sz="1400" b="1" i="1" dirty="0" smtClean="0">
                <a:solidFill>
                  <a:schemeClr val="tx1">
                    <a:alpha val="70000"/>
                  </a:schemeClr>
                </a:solidFill>
                <a:latin typeface="Calibri" charset="0"/>
                <a:ea typeface="Calibri" charset="0"/>
                <a:cs typeface="Calibri" charset="0"/>
              </a:rPr>
              <a:t>Goal</a:t>
            </a:r>
            <a:r>
              <a:rPr lang="en-AU" sz="1400" i="1" dirty="0" smtClean="0">
                <a:solidFill>
                  <a:schemeClr val="tx1">
                    <a:alpha val="70000"/>
                  </a:schemeClr>
                </a:solidFill>
                <a:latin typeface="Calibri" charset="0"/>
                <a:ea typeface="Calibri" charset="0"/>
                <a:cs typeface="Calibri" charset="0"/>
              </a:rPr>
              <a:t>: Understand workspaces, members, boards &amp; profil</a:t>
            </a:r>
            <a:r>
              <a:rPr lang="en-AU" sz="1400" dirty="0" smtClean="0">
                <a:solidFill>
                  <a:schemeClr val="tx1">
                    <a:alpha val="70000"/>
                  </a:schemeClr>
                </a:solidFill>
                <a:latin typeface="Calibri" charset="0"/>
                <a:ea typeface="Calibri" charset="0"/>
                <a:cs typeface="Calibri" charset="0"/>
              </a:rPr>
              <a:t>e)</a:t>
            </a: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Understanding the Boards page &amp; core items to track            (</a:t>
            </a:r>
            <a:r>
              <a:rPr lang="en-AU" sz="1400" b="1" i="1" dirty="0" smtClean="0">
                <a:solidFill>
                  <a:schemeClr val="tx1">
                    <a:alpha val="70000"/>
                  </a:schemeClr>
                </a:solidFill>
                <a:latin typeface="Calibri" charset="0"/>
                <a:ea typeface="Calibri" charset="0"/>
                <a:cs typeface="Calibri" charset="0"/>
              </a:rPr>
              <a:t>Goal</a:t>
            </a:r>
            <a:r>
              <a:rPr lang="en-AU" sz="1400" i="1" dirty="0" smtClean="0">
                <a:solidFill>
                  <a:schemeClr val="tx1">
                    <a:alpha val="70000"/>
                  </a:schemeClr>
                </a:solidFill>
                <a:latin typeface="Calibri" charset="0"/>
                <a:ea typeface="Calibri" charset="0"/>
                <a:cs typeface="Calibri" charset="0"/>
              </a:rPr>
              <a:t>: Visibility settings, Active Members, Workspace area</a:t>
            </a:r>
            <a:r>
              <a:rPr lang="en-AU" sz="1400" dirty="0" smtClean="0">
                <a:solidFill>
                  <a:schemeClr val="tx1">
                    <a:alpha val="70000"/>
                  </a:schemeClr>
                </a:solidFill>
                <a:latin typeface="Calibri" charset="0"/>
                <a:ea typeface="Calibri" charset="0"/>
                <a:cs typeface="Calibri" charset="0"/>
              </a:rPr>
              <a:t>)</a:t>
            </a: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Setting up Board, Lists &amp; Cards &amp; how to bring in team members (</a:t>
            </a:r>
            <a:r>
              <a:rPr lang="en-AU" sz="1400" b="1" i="1" dirty="0" smtClean="0">
                <a:solidFill>
                  <a:schemeClr val="tx1">
                    <a:alpha val="70000"/>
                  </a:schemeClr>
                </a:solidFill>
                <a:latin typeface="Calibri" charset="0"/>
                <a:ea typeface="Calibri" charset="0"/>
                <a:cs typeface="Calibri" charset="0"/>
              </a:rPr>
              <a:t>Goal</a:t>
            </a:r>
            <a:r>
              <a:rPr lang="en-AU" sz="1400" i="1" dirty="0" smtClean="0">
                <a:solidFill>
                  <a:schemeClr val="tx1">
                    <a:alpha val="70000"/>
                  </a:schemeClr>
                </a:solidFill>
                <a:latin typeface="Calibri" charset="0"/>
                <a:ea typeface="Calibri" charset="0"/>
                <a:cs typeface="Calibri" charset="0"/>
              </a:rPr>
              <a:t>: Basic setup with team/client inside board workspace, card setup including members, labels, checklists, due dates &amp; cover</a:t>
            </a:r>
            <a:r>
              <a:rPr lang="en-AU" sz="1400" dirty="0" smtClean="0">
                <a:solidFill>
                  <a:schemeClr val="tx1">
                    <a:alpha val="70000"/>
                  </a:schemeClr>
                </a:solidFill>
                <a:latin typeface="Calibri" charset="0"/>
                <a:ea typeface="Calibri" charset="0"/>
                <a:cs typeface="Calibri" charset="0"/>
              </a:rPr>
              <a:t>)</a:t>
            </a: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mj-lt"/>
              <a:buAutoNum type="arabicPeriod"/>
              <a:tabLst/>
              <a:defRPr sz="1200">
                <a:solidFill>
                  <a:srgbClr val="000000">
                    <a:alpha val="70000"/>
                  </a:srgbClr>
                </a:solidFill>
              </a:defRPr>
            </a:pPr>
            <a:r>
              <a:rPr lang="en-AU" sz="1400" dirty="0" smtClean="0">
                <a:solidFill>
                  <a:schemeClr val="tx1">
                    <a:alpha val="70000"/>
                  </a:schemeClr>
                </a:solidFill>
                <a:latin typeface="Calibri" charset="0"/>
                <a:ea typeface="Calibri" charset="0"/>
                <a:cs typeface="Calibri" charset="0"/>
              </a:rPr>
              <a:t>Advanced Project Management using Templates                        (</a:t>
            </a:r>
            <a:r>
              <a:rPr lang="en-AU" sz="1400" b="1" i="1" dirty="0" smtClean="0">
                <a:solidFill>
                  <a:schemeClr val="tx1">
                    <a:alpha val="70000"/>
                  </a:schemeClr>
                </a:solidFill>
                <a:latin typeface="Calibri" charset="0"/>
                <a:ea typeface="Calibri" charset="0"/>
                <a:cs typeface="Calibri" charset="0"/>
              </a:rPr>
              <a:t>Goal: </a:t>
            </a:r>
            <a:r>
              <a:rPr lang="en-AU" sz="1400" i="1" dirty="0" smtClean="0">
                <a:solidFill>
                  <a:schemeClr val="tx1">
                    <a:alpha val="70000"/>
                  </a:schemeClr>
                </a:solidFill>
                <a:latin typeface="Calibri" charset="0"/>
                <a:ea typeface="Calibri" charset="0"/>
                <a:cs typeface="Calibri" charset="0"/>
              </a:rPr>
              <a:t>Setup of Kanban Template Board &amp; how it works</a:t>
            </a:r>
            <a:r>
              <a:rPr lang="en-AU" sz="1400" dirty="0" smtClean="0">
                <a:solidFill>
                  <a:schemeClr val="tx1">
                    <a:alpha val="70000"/>
                  </a:schemeClr>
                </a:solidFill>
                <a:latin typeface="Calibri" charset="0"/>
                <a:ea typeface="Calibri" charset="0"/>
                <a:cs typeface="Calibri" charset="0"/>
              </a:rPr>
              <a:t>)</a:t>
            </a:r>
          </a:p>
        </p:txBody>
      </p:sp>
      <p:pic>
        <p:nvPicPr>
          <p:cNvPr id="10" name="Picture 9"/>
          <p:cNvPicPr>
            <a:picLocks noChangeAspect="1"/>
          </p:cNvPicPr>
          <p:nvPr/>
        </p:nvPicPr>
        <p:blipFill>
          <a:blip r:embed="rId4"/>
          <a:stretch>
            <a:fillRect/>
          </a:stretch>
        </p:blipFill>
        <p:spPr>
          <a:xfrm>
            <a:off x="8764876" y="2242622"/>
            <a:ext cx="2372756" cy="2372756"/>
          </a:xfrm>
          <a:prstGeom prst="rect">
            <a:avLst/>
          </a:prstGeom>
        </p:spPr>
      </p:pic>
    </p:spTree>
    <p:extLst>
      <p:ext uri="{BB962C8B-B14F-4D97-AF65-F5344CB8AC3E}">
        <p14:creationId xmlns:p14="http://schemas.microsoft.com/office/powerpoint/2010/main" val="169263761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Trello Troubleshooting</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0626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If you get stuck whilst using Trello or want to expand knowledge:</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Ask Us: </a:t>
            </a:r>
            <a:r>
              <a:rPr lang="en-AU" sz="1400" dirty="0" smtClean="0">
                <a:solidFill>
                  <a:schemeClr val="tx1">
                    <a:alpha val="70000"/>
                  </a:schemeClr>
                </a:solidFill>
                <a:latin typeface="Calibri" charset="0"/>
                <a:ea typeface="Calibri" charset="0"/>
                <a:cs typeface="Calibri" charset="0"/>
              </a:rPr>
              <a:t>Ask </a:t>
            </a:r>
            <a:r>
              <a:rPr lang="en-AU" sz="1400" dirty="0" smtClean="0">
                <a:solidFill>
                  <a:schemeClr val="tx1">
                    <a:alpha val="70000"/>
                  </a:schemeClr>
                </a:solidFill>
                <a:latin typeface="Calibri" charset="0"/>
                <a:ea typeface="Calibri" charset="0"/>
                <a:cs typeface="Calibri" charset="0"/>
              </a:rPr>
              <a:t>Alex </a:t>
            </a:r>
            <a:r>
              <a:rPr lang="en-AU" sz="1400" dirty="0" smtClean="0">
                <a:solidFill>
                  <a:schemeClr val="tx1">
                    <a:alpha val="70000"/>
                  </a:schemeClr>
                </a:solidFill>
                <a:latin typeface="Calibri" charset="0"/>
                <a:ea typeface="Calibri" charset="0"/>
                <a:cs typeface="Calibri" charset="0"/>
              </a:rPr>
              <a:t>for assistance!</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LinkedIn-Learning: </a:t>
            </a:r>
            <a:r>
              <a:rPr lang="en-AU" sz="1200" dirty="0">
                <a:hlinkClick r:id="rId4"/>
              </a:rPr>
              <a:t>https://</a:t>
            </a:r>
            <a:r>
              <a:rPr lang="en-AU" sz="1200" dirty="0" smtClean="0">
                <a:hlinkClick r:id="rId4"/>
              </a:rPr>
              <a:t>www.linkedin.com/learning-login/share?account=57076585&amp;forceAccount=false&amp;redirect=https%3A%2F%2Fwww.linkedin.com%2Flearning%2Ftrello-essential-training%3Ftrk%3Dshare_ent_url%26shareId%3D7lY4jtJOQk%252Bhmuk2gs6PWQ%253D%253D</a:t>
            </a:r>
            <a:r>
              <a:rPr lang="en-AU" sz="1200" dirty="0" smtClean="0"/>
              <a:t> </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Trello Help: </a:t>
            </a:r>
            <a:r>
              <a:rPr lang="en-AU" sz="1400" dirty="0" smtClean="0">
                <a:solidFill>
                  <a:schemeClr val="tx1">
                    <a:alpha val="70000"/>
                  </a:schemeClr>
                </a:solidFill>
                <a:latin typeface="Calibri" charset="0"/>
                <a:ea typeface="Calibri" charset="0"/>
                <a:cs typeface="Calibri" charset="0"/>
              </a:rPr>
              <a:t>Common issues encountered and support help</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Online Guides: </a:t>
            </a:r>
            <a:r>
              <a:rPr lang="en-AU" sz="1400" dirty="0" smtClean="0">
                <a:solidFill>
                  <a:schemeClr val="tx1">
                    <a:alpha val="70000"/>
                  </a:schemeClr>
                </a:solidFill>
                <a:latin typeface="Calibri" charset="0"/>
                <a:ea typeface="Calibri" charset="0"/>
                <a:cs typeface="Calibri" charset="0"/>
              </a:rPr>
              <a:t>Plenty of guides, including YouTube, that show different approaches to Trello</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4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000"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000" i="1" dirty="0" smtClean="0">
                <a:solidFill>
                  <a:schemeClr val="tx1">
                    <a:alpha val="70000"/>
                  </a:schemeClr>
                </a:solidFill>
                <a:latin typeface="Calibri" charset="0"/>
                <a:ea typeface="Calibri" charset="0"/>
                <a:cs typeface="Calibri" charset="0"/>
              </a:rPr>
              <a:t>Worst case - resort to watching Silicon Valley for tips</a:t>
            </a:r>
            <a:r>
              <a:rPr lang="en-AU" sz="1000" i="1" dirty="0">
                <a:solidFill>
                  <a:schemeClr val="tx1">
                    <a:alpha val="70000"/>
                  </a:schemeClr>
                </a:solidFill>
                <a:latin typeface="Calibri" charset="0"/>
                <a:ea typeface="Calibri" charset="0"/>
                <a:cs typeface="Calibri" charset="0"/>
              </a:rPr>
              <a:t>: </a:t>
            </a:r>
            <a:r>
              <a:rPr lang="en-AU" sz="1000" i="1" dirty="0">
                <a:solidFill>
                  <a:schemeClr val="tx1">
                    <a:alpha val="70000"/>
                  </a:schemeClr>
                </a:solidFill>
                <a:latin typeface="Calibri" charset="0"/>
                <a:ea typeface="Calibri" charset="0"/>
                <a:cs typeface="Calibri" charset="0"/>
                <a:hlinkClick r:id="rId5"/>
              </a:rPr>
              <a:t>https://</a:t>
            </a:r>
            <a:r>
              <a:rPr lang="en-AU" sz="1000" i="1" dirty="0" smtClean="0">
                <a:solidFill>
                  <a:schemeClr val="tx1">
                    <a:alpha val="70000"/>
                  </a:schemeClr>
                </a:solidFill>
                <a:latin typeface="Calibri" charset="0"/>
                <a:ea typeface="Calibri" charset="0"/>
                <a:cs typeface="Calibri" charset="0"/>
                <a:hlinkClick r:id="rId5"/>
              </a:rPr>
              <a:t>youtu.be/ercuK-MCZVg</a:t>
            </a:r>
            <a:r>
              <a:rPr lang="en-AU" sz="1000" i="1" dirty="0" smtClean="0">
                <a:solidFill>
                  <a:schemeClr val="tx1">
                    <a:alpha val="70000"/>
                  </a:schemeClr>
                </a:solidFill>
                <a:latin typeface="Calibri" charset="0"/>
                <a:ea typeface="Calibri" charset="0"/>
                <a:cs typeface="Calibri" charset="0"/>
              </a:rPr>
              <a:t> </a:t>
            </a:r>
          </a:p>
        </p:txBody>
      </p:sp>
      <p:pic>
        <p:nvPicPr>
          <p:cNvPr id="10" name="Picture 9"/>
          <p:cNvPicPr>
            <a:picLocks noChangeAspect="1"/>
          </p:cNvPicPr>
          <p:nvPr/>
        </p:nvPicPr>
        <p:blipFill>
          <a:blip r:embed="rId6"/>
          <a:stretch>
            <a:fillRect/>
          </a:stretch>
        </p:blipFill>
        <p:spPr>
          <a:xfrm>
            <a:off x="8764876" y="2242622"/>
            <a:ext cx="2372756" cy="2372756"/>
          </a:xfrm>
          <a:prstGeom prst="rect">
            <a:avLst/>
          </a:prstGeom>
        </p:spPr>
      </p:pic>
    </p:spTree>
    <p:extLst>
      <p:ext uri="{BB962C8B-B14F-4D97-AF65-F5344CB8AC3E}">
        <p14:creationId xmlns:p14="http://schemas.microsoft.com/office/powerpoint/2010/main" val="196036317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0" y="-2540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8" name="Who has been contracted to work for a client before and handle their own clients?"/>
          <p:cNvSpPr txBox="1">
            <a:spLocks/>
          </p:cNvSpPr>
          <p:nvPr/>
        </p:nvSpPr>
        <p:spPr>
          <a:xfrm>
            <a:off x="2819939" y="3124090"/>
            <a:ext cx="6552121" cy="100785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sz="4200" dirty="0" smtClean="0"/>
              <a:t>Project </a:t>
            </a:r>
            <a:r>
              <a:rPr lang="en-US" sz="4200" dirty="0" smtClean="0"/>
              <a:t>Management Tools</a:t>
            </a:r>
            <a:r>
              <a:rPr lang="en-US" sz="4200" dirty="0" smtClean="0">
                <a:solidFill>
                  <a:schemeClr val="accent3"/>
                </a:solidFill>
              </a:rPr>
              <a:t>:</a:t>
            </a:r>
          </a:p>
          <a:p>
            <a:pPr hangingPunct="1"/>
            <a:r>
              <a:rPr lang="en-US" sz="4200" dirty="0" smtClean="0"/>
              <a:t> Other Tools</a:t>
            </a:r>
            <a:endParaRPr lang="en-US" sz="4200" dirty="0"/>
          </a:p>
        </p:txBody>
      </p:sp>
    </p:spTree>
    <p:extLst>
      <p:ext uri="{BB962C8B-B14F-4D97-AF65-F5344CB8AC3E}">
        <p14:creationId xmlns:p14="http://schemas.microsoft.com/office/powerpoint/2010/main" val="105857923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itle 1"/>
          <p:cNvSpPr txBox="1">
            <a:spLocks noGrp="1"/>
          </p:cNvSpPr>
          <p:nvPr>
            <p:ph type="title"/>
          </p:nvPr>
        </p:nvSpPr>
        <p:spPr>
          <a:xfrm>
            <a:off x="1596572" y="1432830"/>
            <a:ext cx="5649752" cy="1028701"/>
          </a:xfrm>
          <a:prstGeom prst="rect">
            <a:avLst/>
          </a:prstGeom>
        </p:spPr>
        <p:txBody>
          <a:bodyPr/>
          <a:lstStyle>
            <a:lvl1pPr>
              <a:defRPr b="1" spc="-200">
                <a:latin typeface="Montserrat-Bold"/>
                <a:ea typeface="Montserrat-Bold"/>
                <a:cs typeface="Montserrat-Bold"/>
                <a:sym typeface="Montserrat-Bold"/>
              </a:defRPr>
            </a:lvl1pPr>
          </a:lstStyle>
          <a:p>
            <a:r>
              <a:t>Tools you will need</a:t>
            </a:r>
          </a:p>
        </p:txBody>
      </p:sp>
      <p:sp>
        <p:nvSpPr>
          <p:cNvPr id="324" name="Slide Number Placeholder 2"/>
          <p:cNvSpPr txBox="1">
            <a:spLocks noGrp="1"/>
          </p:cNvSpPr>
          <p:nvPr>
            <p:ph type="sldNum" sz="quarter" idx="2"/>
          </p:nvPr>
        </p:nvSpPr>
        <p:spPr>
          <a:xfrm>
            <a:off x="11578881" y="423447"/>
            <a:ext cx="128886" cy="1397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325" name="Text Placeholder 3"/>
          <p:cNvSpPr txBox="1">
            <a:spLocks noGrp="1"/>
          </p:cNvSpPr>
          <p:nvPr>
            <p:ph type="body" sz="quarter" idx="1"/>
          </p:nvPr>
        </p:nvSpPr>
        <p:spPr>
          <a:prstGeom prst="rect">
            <a:avLst/>
          </a:prstGeom>
        </p:spPr>
        <p:txBody>
          <a:bodyPr/>
          <a:lstStyle/>
          <a:p>
            <a:r>
              <a:rPr lang="en-US" dirty="0"/>
              <a:t>Working in ICT</a:t>
            </a:r>
          </a:p>
        </p:txBody>
      </p:sp>
      <p:sp>
        <p:nvSpPr>
          <p:cNvPr id="326" name="TextBox 6"/>
          <p:cNvSpPr txBox="1"/>
          <p:nvPr/>
        </p:nvSpPr>
        <p:spPr>
          <a:xfrm>
            <a:off x="1596569" y="2268170"/>
            <a:ext cx="5257346" cy="418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8600" indent="-228600" defTabSz="457200">
              <a:buSzPct val="100000"/>
              <a:buChar char="•"/>
              <a:defRPr sz="1600">
                <a:solidFill>
                  <a:srgbClr val="444444"/>
                </a:solidFill>
                <a:latin typeface="+mn-lt"/>
                <a:ea typeface="+mn-ea"/>
                <a:cs typeface="+mn-cs"/>
                <a:sym typeface="Helvetica"/>
              </a:defRPr>
            </a:pPr>
            <a:r>
              <a:rPr dirty="0"/>
              <a:t>Live communication platform </a:t>
            </a:r>
            <a:r>
              <a:rPr lang="en-AU" dirty="0" smtClean="0"/>
              <a:t>for </a:t>
            </a:r>
            <a:r>
              <a:rPr lang="en-AU" dirty="0" smtClean="0"/>
              <a:t>team</a:t>
            </a:r>
          </a:p>
          <a:p>
            <a:pPr marL="228600" indent="-228600" defTabSz="457200">
              <a:buSzPct val="100000"/>
              <a:buChar char="•"/>
              <a:defRPr sz="1600">
                <a:solidFill>
                  <a:srgbClr val="444444"/>
                </a:solidFill>
                <a:latin typeface="+mn-lt"/>
                <a:ea typeface="+mn-ea"/>
                <a:cs typeface="+mn-cs"/>
                <a:sym typeface="Helvetica"/>
              </a:defRPr>
            </a:pPr>
            <a:r>
              <a:rPr lang="en-AU" dirty="0" smtClean="0"/>
              <a:t>Communication plan (</a:t>
            </a:r>
            <a:r>
              <a:rPr lang="en-AU" b="1" dirty="0" smtClean="0"/>
              <a:t>done!</a:t>
            </a:r>
            <a:r>
              <a:rPr lang="en-AU" dirty="0" smtClean="0"/>
              <a:t>)</a:t>
            </a:r>
            <a:endParaRPr dirty="0"/>
          </a:p>
          <a:p>
            <a:pPr marL="228600" indent="-228600" defTabSz="457200">
              <a:buSzPct val="100000"/>
              <a:buChar char="•"/>
              <a:defRPr sz="1600">
                <a:solidFill>
                  <a:srgbClr val="444444"/>
                </a:solidFill>
                <a:latin typeface="+mn-lt"/>
                <a:ea typeface="+mn-ea"/>
                <a:cs typeface="+mn-cs"/>
                <a:sym typeface="Helvetica"/>
              </a:defRPr>
            </a:pPr>
            <a:r>
              <a:rPr dirty="0"/>
              <a:t>Scheduling </a:t>
            </a:r>
            <a:r>
              <a:rPr dirty="0" smtClean="0"/>
              <a:t>tool</a:t>
            </a:r>
            <a:r>
              <a:rPr lang="en-AU" dirty="0" smtClean="0"/>
              <a:t> (</a:t>
            </a:r>
            <a:r>
              <a:rPr lang="en-AU" b="1" dirty="0" smtClean="0"/>
              <a:t>done!</a:t>
            </a:r>
            <a:r>
              <a:rPr lang="en-AU" dirty="0" smtClean="0"/>
              <a:t>)</a:t>
            </a:r>
            <a:endParaRPr dirty="0"/>
          </a:p>
          <a:p>
            <a:pPr marL="228600" indent="-228600" defTabSz="457200">
              <a:buSzPct val="100000"/>
              <a:buChar char="•"/>
              <a:defRPr sz="1600">
                <a:solidFill>
                  <a:srgbClr val="444444"/>
                </a:solidFill>
                <a:latin typeface="+mn-lt"/>
                <a:ea typeface="+mn-ea"/>
                <a:cs typeface="+mn-cs"/>
                <a:sym typeface="Helvetica"/>
              </a:defRPr>
            </a:pPr>
            <a:r>
              <a:rPr dirty="0"/>
              <a:t>A way to share calendar events</a:t>
            </a:r>
          </a:p>
          <a:p>
            <a:pPr marL="228600" indent="-228600" defTabSz="457200">
              <a:buSzPct val="100000"/>
              <a:buChar char="•"/>
              <a:defRPr sz="1600">
                <a:solidFill>
                  <a:srgbClr val="444444"/>
                </a:solidFill>
                <a:latin typeface="+mn-lt"/>
                <a:ea typeface="+mn-ea"/>
                <a:cs typeface="+mn-cs"/>
                <a:sym typeface="Helvetica"/>
              </a:defRPr>
            </a:pPr>
            <a:r>
              <a:rPr dirty="0"/>
              <a:t>A way to track and assign responsibilities </a:t>
            </a:r>
          </a:p>
          <a:p>
            <a:pPr marL="228600" indent="-228600" defTabSz="457200">
              <a:buSzPct val="100000"/>
              <a:buChar char="•"/>
              <a:defRPr sz="1600">
                <a:solidFill>
                  <a:srgbClr val="444444"/>
                </a:solidFill>
                <a:latin typeface="+mn-lt"/>
                <a:ea typeface="+mn-ea"/>
                <a:cs typeface="+mn-cs"/>
                <a:sym typeface="Helvetica"/>
              </a:defRPr>
            </a:pPr>
            <a:r>
              <a:rPr dirty="0" smtClean="0"/>
              <a:t>GitHub </a:t>
            </a:r>
            <a:r>
              <a:rPr dirty="0"/>
              <a:t>Repo</a:t>
            </a:r>
          </a:p>
          <a:p>
            <a:pPr marL="228600" indent="-228600" defTabSz="457200">
              <a:buSzPct val="100000"/>
              <a:buChar char="•"/>
              <a:defRPr sz="1600">
                <a:solidFill>
                  <a:srgbClr val="444444"/>
                </a:solidFill>
                <a:latin typeface="+mn-lt"/>
                <a:ea typeface="+mn-ea"/>
                <a:cs typeface="+mn-cs"/>
                <a:sym typeface="Helvetica"/>
              </a:defRPr>
            </a:pPr>
            <a:r>
              <a:rPr dirty="0"/>
              <a:t>Images and </a:t>
            </a:r>
            <a:r>
              <a:rPr dirty="0" smtClean="0"/>
              <a:t>Video</a:t>
            </a:r>
            <a:r>
              <a:rPr lang="en-AU" dirty="0" smtClean="0"/>
              <a:t> hub</a:t>
            </a:r>
            <a:endParaRPr dirty="0"/>
          </a:p>
          <a:p>
            <a:pPr marL="228600" indent="-228600" defTabSz="457200">
              <a:buSzPct val="100000"/>
              <a:buChar char="•"/>
              <a:defRPr sz="1600">
                <a:solidFill>
                  <a:srgbClr val="444444"/>
                </a:solidFill>
                <a:latin typeface="+mn-lt"/>
                <a:ea typeface="+mn-ea"/>
                <a:cs typeface="+mn-cs"/>
                <a:sym typeface="Helvetica"/>
              </a:defRPr>
            </a:pPr>
            <a:r>
              <a:rPr dirty="0"/>
              <a:t>A location to collaborate on documents and other files and stores references to important data</a:t>
            </a:r>
            <a:br>
              <a:rPr dirty="0"/>
            </a:br>
            <a:r>
              <a:rPr dirty="0"/>
              <a:t>eg. </a:t>
            </a:r>
            <a:br>
              <a:rPr dirty="0"/>
            </a:br>
            <a:r>
              <a:rPr dirty="0"/>
              <a:t>Location of GitHub repo</a:t>
            </a:r>
            <a:br>
              <a:rPr dirty="0"/>
            </a:br>
            <a:r>
              <a:rPr dirty="0"/>
              <a:t>Contact Details</a:t>
            </a:r>
            <a:br>
              <a:rPr dirty="0"/>
            </a:br>
            <a:r>
              <a:rPr dirty="0"/>
              <a:t>Shared Calendar</a:t>
            </a:r>
            <a:br>
              <a:rPr dirty="0"/>
            </a:br>
            <a:r>
              <a:rPr dirty="0"/>
              <a:t>Share Important files </a:t>
            </a:r>
          </a:p>
          <a:p>
            <a:pPr defTabSz="457200">
              <a:defRPr sz="1600">
                <a:solidFill>
                  <a:srgbClr val="444444"/>
                </a:solidFill>
                <a:latin typeface="+mn-lt"/>
                <a:ea typeface="+mn-ea"/>
                <a:cs typeface="+mn-cs"/>
                <a:sym typeface="Helvetica"/>
              </a:defRPr>
            </a:pPr>
            <a:endParaRPr dirty="0"/>
          </a:p>
          <a:p>
            <a:pPr defTabSz="457200">
              <a:defRPr sz="1600">
                <a:solidFill>
                  <a:srgbClr val="444444"/>
                </a:solidFill>
                <a:latin typeface="+mn-lt"/>
                <a:ea typeface="+mn-ea"/>
                <a:cs typeface="+mn-cs"/>
                <a:sym typeface="Helvetica"/>
              </a:defRPr>
            </a:pPr>
            <a:r>
              <a:rPr b="1" dirty="0"/>
              <a:t>TIP: </a:t>
            </a:r>
            <a:r>
              <a:rPr dirty="0"/>
              <a:t>Keep you share cloud storage organised and well named!</a:t>
            </a:r>
          </a:p>
        </p:txBody>
      </p:sp>
      <p:pic>
        <p:nvPicPr>
          <p:cNvPr id="327" name="Picture Placeholder 4" descr="Picture Placeholder 4"/>
          <p:cNvPicPr>
            <a:picLocks noChangeAspect="1"/>
          </p:cNvPicPr>
          <p:nvPr/>
        </p:nvPicPr>
        <p:blipFill>
          <a:blip r:embed="rId2">
            <a:extLst/>
          </a:blip>
          <a:srcRect l="49753" r="501"/>
          <a:stretch>
            <a:fillRect/>
          </a:stretch>
        </p:blipFill>
        <p:spPr>
          <a:xfrm>
            <a:off x="7074638" y="0"/>
            <a:ext cx="5117307" cy="6858000"/>
          </a:xfrm>
          <a:custGeom>
            <a:avLst/>
            <a:gdLst/>
            <a:ahLst/>
            <a:cxnLst>
              <a:cxn ang="0">
                <a:pos x="wd2" y="hd2"/>
              </a:cxn>
              <a:cxn ang="5400000">
                <a:pos x="wd2" y="hd2"/>
              </a:cxn>
              <a:cxn ang="10800000">
                <a:pos x="wd2" y="hd2"/>
              </a:cxn>
              <a:cxn ang="16200000">
                <a:pos x="wd2" y="hd2"/>
              </a:cxn>
            </a:cxnLst>
            <a:rect l="0" t="0" r="r" b="b"/>
            <a:pathLst>
              <a:path w="21600" h="21600" extrusionOk="0">
                <a:moveTo>
                  <a:pt x="6548" y="0"/>
                </a:moveTo>
                <a:lnTo>
                  <a:pt x="6317" y="149"/>
                </a:lnTo>
                <a:cubicBezTo>
                  <a:pt x="2436" y="2781"/>
                  <a:pt x="0" y="6578"/>
                  <a:pt x="0" y="10800"/>
                </a:cubicBezTo>
                <a:cubicBezTo>
                  <a:pt x="0" y="15022"/>
                  <a:pt x="2436" y="18819"/>
                  <a:pt x="6317" y="21451"/>
                </a:cubicBezTo>
                <a:lnTo>
                  <a:pt x="6548" y="21600"/>
                </a:lnTo>
                <a:lnTo>
                  <a:pt x="21600" y="21600"/>
                </a:lnTo>
                <a:lnTo>
                  <a:pt x="21600" y="0"/>
                </a:lnTo>
                <a:lnTo>
                  <a:pt x="6548" y="0"/>
                </a:lnTo>
                <a:close/>
              </a:path>
            </a:pathLst>
          </a:custGeom>
          <a:ln w="12700">
            <a:miter lim="400000"/>
          </a:ln>
        </p:spPr>
      </p:pic>
    </p:spTree>
    <p:extLst>
      <p:ext uri="{BB962C8B-B14F-4D97-AF65-F5344CB8AC3E}">
        <p14:creationId xmlns:p14="http://schemas.microsoft.com/office/powerpoint/2010/main" val="17866372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785" y="1962163"/>
            <a:ext cx="6197600" cy="3479800"/>
          </a:xfrm>
          <a:prstGeom prst="rect">
            <a:avLst/>
          </a:prstGeom>
        </p:spPr>
      </p:pic>
      <p:sp>
        <p:nvSpPr>
          <p:cNvPr id="329" name="Slide Number Placeholder 2"/>
          <p:cNvSpPr txBox="1">
            <a:spLocks noGrp="1"/>
          </p:cNvSpPr>
          <p:nvPr>
            <p:ph type="sldNum" sz="quarter" idx="2"/>
          </p:nvPr>
        </p:nvSpPr>
        <p:spPr>
          <a:xfrm>
            <a:off x="11578881" y="423447"/>
            <a:ext cx="128886" cy="1397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330" name="Text Placeholder 3"/>
          <p:cNvSpPr txBox="1">
            <a:spLocks noGrp="1"/>
          </p:cNvSpPr>
          <p:nvPr>
            <p:ph type="body" sz="quarter" idx="1"/>
          </p:nvPr>
        </p:nvSpPr>
        <p:spPr>
          <a:prstGeom prst="rect">
            <a:avLst/>
          </a:prstGeom>
        </p:spPr>
        <p:txBody>
          <a:bodyPr/>
          <a:lstStyle/>
          <a:p>
            <a:r>
              <a:rPr lang="en-US" dirty="0"/>
              <a:t>Working in ICT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785" y="1047762"/>
            <a:ext cx="6197600" cy="1727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785" y="4654563"/>
            <a:ext cx="6197600" cy="1574800"/>
          </a:xfrm>
          <a:prstGeom prst="rect">
            <a:avLst/>
          </a:prstGeom>
        </p:spPr>
      </p:pic>
    </p:spTree>
    <p:extLst>
      <p:ext uri="{BB962C8B-B14F-4D97-AF65-F5344CB8AC3E}">
        <p14:creationId xmlns:p14="http://schemas.microsoft.com/office/powerpoint/2010/main" val="18964630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723" y="666515"/>
            <a:ext cx="6604000" cy="3708400"/>
          </a:xfrm>
          <a:prstGeom prst="rect">
            <a:avLst/>
          </a:prstGeom>
        </p:spPr>
      </p:pic>
      <p:sp>
        <p:nvSpPr>
          <p:cNvPr id="333" name="Slide Number Placeholder 2"/>
          <p:cNvSpPr txBox="1">
            <a:spLocks noGrp="1"/>
          </p:cNvSpPr>
          <p:nvPr>
            <p:ph type="sldNum" sz="quarter" idx="2"/>
          </p:nvPr>
        </p:nvSpPr>
        <p:spPr>
          <a:xfrm>
            <a:off x="11578881" y="423447"/>
            <a:ext cx="128886" cy="1397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334" name="Text Placeholder 3"/>
          <p:cNvSpPr txBox="1">
            <a:spLocks noGrp="1"/>
          </p:cNvSpPr>
          <p:nvPr>
            <p:ph type="body" sz="quarter" idx="1"/>
          </p:nvPr>
        </p:nvSpPr>
        <p:spPr>
          <a:prstGeom prst="rect">
            <a:avLst/>
          </a:prstGeom>
        </p:spPr>
        <p:txBody>
          <a:bodyPr/>
          <a:lstStyle/>
          <a:p>
            <a:r>
              <a:rPr lang="en-US" dirty="0"/>
              <a:t>Working in ICT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23" y="3676415"/>
            <a:ext cx="7112000" cy="1397000"/>
          </a:xfrm>
          <a:prstGeom prst="rect">
            <a:avLst/>
          </a:prstGeom>
        </p:spPr>
      </p:pic>
    </p:spTree>
    <p:extLst>
      <p:ext uri="{BB962C8B-B14F-4D97-AF65-F5344CB8AC3E}">
        <p14:creationId xmlns:p14="http://schemas.microsoft.com/office/powerpoint/2010/main" val="90180601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laceholder 2"/>
          <p:cNvSpPr txBox="1">
            <a:spLocks noGrp="1"/>
          </p:cNvSpPr>
          <p:nvPr>
            <p:ph type="sldNum" sz="quarter" idx="2"/>
          </p:nvPr>
        </p:nvSpPr>
        <p:spPr>
          <a:xfrm>
            <a:off x="11578881" y="423447"/>
            <a:ext cx="128886" cy="1397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339" name="Text Placeholder 3"/>
          <p:cNvSpPr txBox="1">
            <a:spLocks noGrp="1"/>
          </p:cNvSpPr>
          <p:nvPr>
            <p:ph type="body" sz="quarter" idx="1"/>
          </p:nvPr>
        </p:nvSpPr>
        <p:spPr>
          <a:prstGeom prst="rect">
            <a:avLst/>
          </a:prstGeom>
        </p:spPr>
        <p:txBody>
          <a:bodyPr/>
          <a:lstStyle/>
          <a:p>
            <a:r>
              <a:rPr lang="en-US" dirty="0"/>
              <a:t>Working in ICT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513249"/>
            <a:ext cx="6553200" cy="20701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320005"/>
            <a:ext cx="6045200" cy="1663700"/>
          </a:xfrm>
          <a:prstGeom prst="rect">
            <a:avLst/>
          </a:prstGeom>
        </p:spPr>
      </p:pic>
    </p:spTree>
    <p:extLst>
      <p:ext uri="{BB962C8B-B14F-4D97-AF65-F5344CB8AC3E}">
        <p14:creationId xmlns:p14="http://schemas.microsoft.com/office/powerpoint/2010/main" val="186159722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laceholder 2"/>
          <p:cNvSpPr txBox="1">
            <a:spLocks noGrp="1"/>
          </p:cNvSpPr>
          <p:nvPr>
            <p:ph type="sldNum" sz="quarter" idx="2"/>
          </p:nvPr>
        </p:nvSpPr>
        <p:spPr>
          <a:xfrm>
            <a:off x="11578881" y="423447"/>
            <a:ext cx="128886" cy="1397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339" name="Text Placeholder 3"/>
          <p:cNvSpPr txBox="1">
            <a:spLocks noGrp="1"/>
          </p:cNvSpPr>
          <p:nvPr>
            <p:ph type="body" sz="quarter" idx="1"/>
          </p:nvPr>
        </p:nvSpPr>
        <p:spPr>
          <a:prstGeom prst="rect">
            <a:avLst/>
          </a:prstGeom>
        </p:spPr>
        <p:txBody>
          <a:bodyPr/>
          <a:lstStyle/>
          <a:p>
            <a:r>
              <a:rPr lang="en-US" dirty="0"/>
              <a:t>Working in ICT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587500"/>
            <a:ext cx="6515100" cy="3670300"/>
          </a:xfrm>
          <a:prstGeom prst="rect">
            <a:avLst/>
          </a:prstGeom>
        </p:spPr>
      </p:pic>
    </p:spTree>
    <p:extLst>
      <p:ext uri="{BB962C8B-B14F-4D97-AF65-F5344CB8AC3E}">
        <p14:creationId xmlns:p14="http://schemas.microsoft.com/office/powerpoint/2010/main" val="117532423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0" y="-2540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1029816" y="3158602"/>
            <a:ext cx="10183168" cy="17834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dirty="0" smtClean="0">
                <a:solidFill>
                  <a:srgbClr val="00B0F0"/>
                </a:solidFill>
              </a:rPr>
              <a:t>Breakout: </a:t>
            </a:r>
            <a:r>
              <a:rPr lang="en-US" dirty="0" smtClean="0"/>
              <a:t>Confirm &amp; document which tools you will use </a:t>
            </a:r>
            <a:r>
              <a:rPr lang="mr-IN" dirty="0" smtClean="0"/>
              <a:t>–</a:t>
            </a:r>
            <a:r>
              <a:rPr lang="en-US" dirty="0" smtClean="0"/>
              <a:t> workspace, task manager, calendar, document system </a:t>
            </a:r>
            <a:endParaRPr lang="en-US" dirty="0"/>
          </a:p>
        </p:txBody>
      </p:sp>
    </p:spTree>
    <p:extLst>
      <p:ext uri="{BB962C8B-B14F-4D97-AF65-F5344CB8AC3E}">
        <p14:creationId xmlns:p14="http://schemas.microsoft.com/office/powerpoint/2010/main" val="111989976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Meeting &amp; Setting Team Responsibilities</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13651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600" b="1" dirty="0" smtClean="0">
                <a:solidFill>
                  <a:schemeClr val="tx1">
                    <a:alpha val="70000"/>
                  </a:schemeClr>
                </a:solidFill>
                <a:latin typeface="Calibri" charset="0"/>
                <a:ea typeface="Calibri" charset="0"/>
                <a:cs typeface="Calibri" charset="0"/>
              </a:rPr>
              <a:t>You may hold a team meeting to discuss and determine the following:</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600" b="1"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Outline what </a:t>
            </a:r>
            <a:r>
              <a:rPr lang="en-AU" sz="1600" b="1" dirty="0" smtClean="0">
                <a:solidFill>
                  <a:schemeClr val="tx1">
                    <a:alpha val="70000"/>
                  </a:schemeClr>
                </a:solidFill>
                <a:latin typeface="Calibri" charset="0"/>
                <a:ea typeface="Calibri" charset="0"/>
                <a:cs typeface="Calibri" charset="0"/>
              </a:rPr>
              <a:t>each person wants </a:t>
            </a:r>
            <a:r>
              <a:rPr lang="en-AU" sz="1600" dirty="0" smtClean="0">
                <a:solidFill>
                  <a:schemeClr val="tx1">
                    <a:alpha val="70000"/>
                  </a:schemeClr>
                </a:solidFill>
                <a:latin typeface="Calibri" charset="0"/>
                <a:ea typeface="Calibri" charset="0"/>
                <a:cs typeface="Calibri" charset="0"/>
              </a:rPr>
              <a:t>to get out of project</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Confirm the team norms by discussing how much </a:t>
            </a:r>
            <a:r>
              <a:rPr lang="en-AU" sz="1600" b="1" dirty="0" smtClean="0">
                <a:solidFill>
                  <a:schemeClr val="tx1">
                    <a:alpha val="70000"/>
                  </a:schemeClr>
                </a:solidFill>
                <a:latin typeface="Calibri" charset="0"/>
                <a:ea typeface="Calibri" charset="0"/>
                <a:cs typeface="Calibri" charset="0"/>
              </a:rPr>
              <a:t>time</a:t>
            </a:r>
            <a:r>
              <a:rPr lang="en-AU" sz="1600" dirty="0" smtClean="0">
                <a:solidFill>
                  <a:schemeClr val="tx1">
                    <a:alpha val="70000"/>
                  </a:schemeClr>
                </a:solidFill>
                <a:latin typeface="Calibri" charset="0"/>
                <a:ea typeface="Calibri" charset="0"/>
                <a:cs typeface="Calibri" charset="0"/>
              </a:rPr>
              <a:t> people can commit &amp; </a:t>
            </a:r>
            <a:r>
              <a:rPr lang="en-AU" sz="1600" b="1" dirty="0" smtClean="0">
                <a:solidFill>
                  <a:schemeClr val="tx1">
                    <a:alpha val="70000"/>
                  </a:schemeClr>
                </a:solidFill>
                <a:latin typeface="Calibri" charset="0"/>
                <a:ea typeface="Calibri" charset="0"/>
                <a:cs typeface="Calibri" charset="0"/>
              </a:rPr>
              <a:t>tools</a:t>
            </a:r>
            <a:r>
              <a:rPr lang="en-AU" sz="1600" dirty="0" smtClean="0">
                <a:solidFill>
                  <a:schemeClr val="tx1">
                    <a:alpha val="70000"/>
                  </a:schemeClr>
                </a:solidFill>
                <a:latin typeface="Calibri" charset="0"/>
                <a:ea typeface="Calibri" charset="0"/>
                <a:cs typeface="Calibri" charset="0"/>
              </a:rPr>
              <a:t> they would like to use to communicate with </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Set core ground rules as a minimum expectations of team members</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Set loose team roles, including leader (</a:t>
            </a:r>
            <a:r>
              <a:rPr lang="en-AU" sz="1600" i="1" dirty="0" smtClean="0">
                <a:solidFill>
                  <a:schemeClr val="tx1">
                    <a:alpha val="70000"/>
                  </a:schemeClr>
                </a:solidFill>
                <a:latin typeface="Calibri" charset="0"/>
                <a:ea typeface="Calibri" charset="0"/>
                <a:cs typeface="Calibri" charset="0"/>
              </a:rPr>
              <a:t>you may not see one as necessary, but can help</a:t>
            </a:r>
            <a:r>
              <a:rPr lang="en-AU" sz="1600" dirty="0" smtClean="0">
                <a:solidFill>
                  <a:schemeClr val="tx1">
                    <a:alpha val="70000"/>
                  </a:schemeClr>
                </a:solidFill>
                <a:latin typeface="Calibri" charset="0"/>
                <a:ea typeface="Calibri" charset="0"/>
                <a:cs typeface="Calibri" charset="0"/>
              </a:rPr>
              <a:t>)</a:t>
            </a:r>
          </a:p>
        </p:txBody>
      </p:sp>
    </p:spTree>
    <p:extLst>
      <p:ext uri="{BB962C8B-B14F-4D97-AF65-F5344CB8AC3E}">
        <p14:creationId xmlns:p14="http://schemas.microsoft.com/office/powerpoint/2010/main" val="22164405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MOST Important Discussion</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40626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2000" dirty="0" smtClean="0">
                <a:solidFill>
                  <a:schemeClr val="tx1">
                    <a:alpha val="70000"/>
                  </a:schemeClr>
                </a:solidFill>
                <a:latin typeface="Calibri" charset="0"/>
                <a:ea typeface="Calibri" charset="0"/>
                <a:cs typeface="Calibri" charset="0"/>
              </a:rPr>
              <a:t>You are required to give your team </a:t>
            </a:r>
            <a:r>
              <a:rPr lang="mr-IN" sz="2000" dirty="0" smtClean="0">
                <a:solidFill>
                  <a:schemeClr val="tx1">
                    <a:alpha val="70000"/>
                  </a:schemeClr>
                </a:solidFill>
                <a:latin typeface="Calibri" charset="0"/>
                <a:ea typeface="Calibri" charset="0"/>
                <a:cs typeface="Calibri" charset="0"/>
              </a:rPr>
              <a:t>…</a:t>
            </a:r>
            <a:r>
              <a:rPr lang="en-AU" sz="2000" dirty="0" smtClean="0">
                <a:solidFill>
                  <a:schemeClr val="tx1">
                    <a:alpha val="70000"/>
                  </a:schemeClr>
                </a:solidFill>
                <a:latin typeface="Calibri" charset="0"/>
                <a:ea typeface="Calibri" charset="0"/>
                <a:cs typeface="Calibri" charset="0"/>
              </a:rPr>
              <a:t> A TEAM NAME.  </a:t>
            </a:r>
            <a:r>
              <a:rPr lang="en-AU" sz="2000" b="1" dirty="0" smtClean="0">
                <a:solidFill>
                  <a:schemeClr val="tx1">
                    <a:alpha val="70000"/>
                  </a:schemeClr>
                </a:solidFill>
                <a:latin typeface="Calibri" charset="0"/>
                <a:ea typeface="Calibri" charset="0"/>
                <a:cs typeface="Calibri" charset="0"/>
              </a:rPr>
              <a:t>This is a well-known industry fact for developers as the </a:t>
            </a:r>
            <a:r>
              <a:rPr lang="en-AU" sz="2000" b="1" dirty="0" smtClean="0">
                <a:solidFill>
                  <a:schemeClr val="accent3">
                    <a:alpha val="70000"/>
                  </a:schemeClr>
                </a:solidFill>
                <a:latin typeface="Calibri" charset="0"/>
                <a:ea typeface="Calibri" charset="0"/>
                <a:cs typeface="Calibri" charset="0"/>
              </a:rPr>
              <a:t>very first step</a:t>
            </a:r>
            <a:r>
              <a:rPr lang="en-AU" sz="2000" b="1" dirty="0" smtClean="0">
                <a:solidFill>
                  <a:schemeClr val="tx1">
                    <a:alpha val="70000"/>
                  </a:schemeClr>
                </a:solidFill>
                <a:latin typeface="Calibri" charset="0"/>
                <a:ea typeface="Calibri" charset="0"/>
                <a:cs typeface="Calibri" charset="0"/>
              </a:rPr>
              <a:t>!</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2000" dirty="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2000" dirty="0" smtClean="0">
                <a:solidFill>
                  <a:schemeClr val="tx1">
                    <a:alpha val="70000"/>
                  </a:schemeClr>
                </a:solidFill>
                <a:latin typeface="Calibri" charset="0"/>
                <a:ea typeface="Calibri" charset="0"/>
                <a:cs typeface="Calibri" charset="0"/>
              </a:rPr>
              <a:t>Some examples of ACTUAL developer team names in Australian organisations:</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2000" dirty="0" smtClean="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Team Kraken</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Team </a:t>
            </a:r>
            <a:r>
              <a:rPr lang="en-AU" sz="1600" dirty="0" err="1" smtClean="0">
                <a:solidFill>
                  <a:schemeClr val="tx1">
                    <a:alpha val="70000"/>
                  </a:schemeClr>
                </a:solidFill>
                <a:latin typeface="Calibri" charset="0"/>
                <a:ea typeface="Calibri" charset="0"/>
                <a:cs typeface="Calibri" charset="0"/>
              </a:rPr>
              <a:t>Foobar</a:t>
            </a:r>
            <a:endParaRPr lang="en-AU" sz="1600" dirty="0" smtClean="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Team return </a:t>
            </a:r>
            <a:r>
              <a:rPr lang="en-AU" sz="1600" dirty="0" err="1" smtClean="0">
                <a:solidFill>
                  <a:schemeClr val="tx1">
                    <a:alpha val="70000"/>
                  </a:schemeClr>
                </a:solidFill>
                <a:latin typeface="Calibri" charset="0"/>
                <a:ea typeface="Calibri" charset="0"/>
                <a:cs typeface="Calibri" charset="0"/>
              </a:rPr>
              <a:t>to_sleep</a:t>
            </a:r>
            <a:endParaRPr lang="en-AU" sz="1600" dirty="0" smtClean="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Team </a:t>
            </a:r>
            <a:r>
              <a:rPr lang="en-AU" sz="1600" dirty="0" err="1" smtClean="0">
                <a:solidFill>
                  <a:schemeClr val="tx1">
                    <a:alpha val="70000"/>
                  </a:schemeClr>
                </a:solidFill>
                <a:latin typeface="Calibri" charset="0"/>
                <a:ea typeface="Calibri" charset="0"/>
                <a:cs typeface="Calibri" charset="0"/>
              </a:rPr>
              <a:t>frAgile</a:t>
            </a:r>
            <a:endParaRPr lang="en-AU" sz="1600" dirty="0" smtClean="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mr-IN" sz="1600" dirty="0" smtClean="0">
                <a:solidFill>
                  <a:schemeClr val="tx1">
                    <a:alpha val="70000"/>
                  </a:schemeClr>
                </a:solidFill>
                <a:latin typeface="Calibri" charset="0"/>
                <a:ea typeface="Calibri" charset="0"/>
                <a:cs typeface="Calibri" charset="0"/>
              </a:rPr>
              <a:t>…</a:t>
            </a:r>
            <a:r>
              <a:rPr lang="en-AU" sz="1600" dirty="0" smtClean="0">
                <a:solidFill>
                  <a:schemeClr val="tx1">
                    <a:alpha val="70000"/>
                  </a:schemeClr>
                </a:solidFill>
                <a:latin typeface="Calibri" charset="0"/>
                <a:ea typeface="Calibri" charset="0"/>
                <a:cs typeface="Calibri" charset="0"/>
              </a:rPr>
              <a:t>even one name was called “</a:t>
            </a:r>
            <a:r>
              <a:rPr lang="en-AU" sz="1600" b="1" dirty="0" err="1" smtClean="0">
                <a:solidFill>
                  <a:schemeClr val="tx1">
                    <a:alpha val="70000"/>
                  </a:schemeClr>
                </a:solidFill>
                <a:latin typeface="Calibri" charset="0"/>
                <a:ea typeface="Calibri" charset="0"/>
                <a:cs typeface="Calibri" charset="0"/>
              </a:rPr>
              <a:t>Scrum</a:t>
            </a:r>
            <a:r>
              <a:rPr lang="en-AU" sz="1600" dirty="0" err="1" smtClean="0">
                <a:solidFill>
                  <a:schemeClr val="tx1">
                    <a:alpha val="70000"/>
                  </a:schemeClr>
                </a:solidFill>
                <a:latin typeface="Calibri" charset="0"/>
                <a:ea typeface="Calibri" charset="0"/>
                <a:cs typeface="Calibri" charset="0"/>
              </a:rPr>
              <a:t>bledore’s</a:t>
            </a:r>
            <a:r>
              <a:rPr lang="en-AU" sz="1600" dirty="0" smtClean="0">
                <a:solidFill>
                  <a:schemeClr val="tx1">
                    <a:alpha val="70000"/>
                  </a:schemeClr>
                </a:solidFill>
                <a:latin typeface="Calibri" charset="0"/>
                <a:ea typeface="Calibri" charset="0"/>
                <a:cs typeface="Calibri" charset="0"/>
              </a:rPr>
              <a:t> Army”</a:t>
            </a:r>
          </a:p>
        </p:txBody>
      </p:sp>
    </p:spTree>
    <p:extLst>
      <p:ext uri="{BB962C8B-B14F-4D97-AF65-F5344CB8AC3E}">
        <p14:creationId xmlns:p14="http://schemas.microsoft.com/office/powerpoint/2010/main" val="143492125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0" y="-2540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1621970" y="3133931"/>
            <a:ext cx="8998860" cy="56473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dirty="0" smtClean="0"/>
              <a:t>Issues with</a:t>
            </a:r>
            <a:r>
              <a:rPr lang="en-US" dirty="0" smtClean="0">
                <a:solidFill>
                  <a:schemeClr val="accent3"/>
                </a:solidFill>
              </a:rPr>
              <a:t>in</a:t>
            </a:r>
            <a:r>
              <a:rPr lang="en-US" dirty="0" smtClean="0"/>
              <a:t> the Team</a:t>
            </a:r>
            <a:endParaRPr lang="en-US" dirty="0"/>
          </a:p>
        </p:txBody>
      </p:sp>
    </p:spTree>
    <p:extLst>
      <p:ext uri="{BB962C8B-B14F-4D97-AF65-F5344CB8AC3E}">
        <p14:creationId xmlns:p14="http://schemas.microsoft.com/office/powerpoint/2010/main" val="205911504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2800" cy="8263890"/>
          </a:xfrm>
          <a:prstGeom prst="rect">
            <a:avLst/>
          </a:prstGeom>
        </p:spPr>
      </p:pic>
      <p:sp>
        <p:nvSpPr>
          <p:cNvPr id="87" name="Rectangle"/>
          <p:cNvSpPr/>
          <p:nvPr/>
        </p:nvSpPr>
        <p:spPr>
          <a:xfrm>
            <a:off x="0" y="-2540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1029816" y="3017925"/>
            <a:ext cx="10183168" cy="17834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dirty="0" smtClean="0">
                <a:solidFill>
                  <a:srgbClr val="00B0F0"/>
                </a:solidFill>
              </a:rPr>
              <a:t>Question: </a:t>
            </a:r>
            <a:r>
              <a:rPr lang="en-US" dirty="0" smtClean="0"/>
              <a:t>What issues have you encountered before when working as part of</a:t>
            </a:r>
          </a:p>
          <a:p>
            <a:pPr hangingPunct="1"/>
            <a:r>
              <a:rPr lang="en-US" dirty="0" smtClean="0"/>
              <a:t>student </a:t>
            </a:r>
            <a:r>
              <a:rPr lang="en-US" dirty="0" smtClean="0">
                <a:solidFill>
                  <a:schemeClr val="bg1"/>
                </a:solidFill>
              </a:rPr>
              <a:t>or</a:t>
            </a:r>
            <a:r>
              <a:rPr lang="en-US" dirty="0" smtClean="0">
                <a:solidFill>
                  <a:schemeClr val="accent3"/>
                </a:solidFill>
              </a:rPr>
              <a:t> </a:t>
            </a:r>
            <a:r>
              <a:rPr lang="en-US" dirty="0" smtClean="0"/>
              <a:t>organisation teams?</a:t>
            </a:r>
            <a:endParaRPr lang="en-US" dirty="0"/>
          </a:p>
        </p:txBody>
      </p:sp>
    </p:spTree>
    <p:extLst>
      <p:ext uri="{BB962C8B-B14F-4D97-AF65-F5344CB8AC3E}">
        <p14:creationId xmlns:p14="http://schemas.microsoft.com/office/powerpoint/2010/main" val="13819723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2"/>
          <a:stretch>
            <a:fillRect/>
          </a:stretch>
        </p:blipFill>
        <p:spPr>
          <a:xfrm>
            <a:off x="9951254" y="5725054"/>
            <a:ext cx="1786912" cy="834072"/>
          </a:xfrm>
          <a:prstGeom prst="rect">
            <a:avLst/>
          </a:prstGeom>
          <a:ln w="12700">
            <a:miter lim="400000"/>
          </a:ln>
        </p:spPr>
      </p:pic>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908" y="1481177"/>
            <a:ext cx="8031171" cy="4517534"/>
          </a:xfrm>
          <a:prstGeom prst="rect">
            <a:avLst/>
          </a:prstGeom>
        </p:spPr>
      </p:pic>
      <p:sp>
        <p:nvSpPr>
          <p:cNvPr id="6" name="TextBox 5"/>
          <p:cNvSpPr txBox="1"/>
          <p:nvPr/>
        </p:nvSpPr>
        <p:spPr>
          <a:xfrm>
            <a:off x="4031544" y="6238982"/>
            <a:ext cx="4114799"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dirty="0">
                <a:hlinkClick r:id="rId3"/>
              </a:rPr>
              <a:t>https://</a:t>
            </a:r>
            <a:r>
              <a:rPr lang="en-US" dirty="0" smtClean="0">
                <a:hlinkClick r:id="rId3"/>
              </a:rPr>
              <a:t>youtu.be/U0zOqSRzR-s</a:t>
            </a:r>
            <a:r>
              <a:rPr lang="en-US" dirty="0" smtClean="0"/>
              <a:t> [4mins] </a:t>
            </a:r>
            <a:r>
              <a:rPr lang="en-US" sz="1200" dirty="0" smtClean="0"/>
              <a:t>(</a:t>
            </a:r>
            <a:r>
              <a:rPr lang="en-US" sz="1200" i="1" dirty="0" smtClean="0"/>
              <a:t>image attributable to </a:t>
            </a:r>
            <a:r>
              <a:rPr lang="en-US" sz="1200" i="1" dirty="0" err="1" smtClean="0"/>
              <a:t>Domics</a:t>
            </a:r>
            <a:r>
              <a:rPr lang="en-US" sz="1200" i="1" dirty="0" smtClean="0"/>
              <a:t> Animations</a:t>
            </a:r>
            <a:r>
              <a:rPr lang="en-US" sz="1200" dirty="0" smtClean="0"/>
              <a:t>)</a:t>
            </a:r>
            <a:endParaRPr kumimoji="0" lang="en-US" sz="1200" b="0" i="0" u="none" strike="noStrike" cap="none" spc="0" normalizeH="0" baseline="0" dirty="0">
              <a:ln>
                <a:noFill/>
              </a:ln>
              <a:solidFill>
                <a:srgbClr val="000000"/>
              </a:solidFill>
              <a:effectLst/>
              <a:uFillTx/>
              <a:sym typeface="Helvetica"/>
            </a:endParaRPr>
          </a:p>
        </p:txBody>
      </p:sp>
      <p:sp>
        <p:nvSpPr>
          <p:cNvPr id="10" name="Text Placeholder 2"/>
          <p:cNvSpPr txBox="1">
            <a:spLocks noGrp="1"/>
          </p:cNvSpPr>
          <p:nvPr>
            <p:ph type="body" sz="quarter" idx="1"/>
          </p:nvPr>
        </p:nvSpPr>
        <p:spPr>
          <a:xfrm>
            <a:off x="1596572" y="992226"/>
            <a:ext cx="3006426" cy="914401"/>
          </a:xfrm>
          <a:prstGeom prst="rect">
            <a:avLst/>
          </a:prstGeom>
        </p:spPr>
        <p:txBody>
          <a:bodyPr/>
          <a:lstStyle/>
          <a:p>
            <a:r>
              <a:rPr lang="en-US" dirty="0" smtClean="0"/>
              <a:t>Working in ICT</a:t>
            </a:r>
            <a:endParaRPr lang="en-US" dirty="0"/>
          </a:p>
        </p:txBody>
      </p:sp>
      <p:sp>
        <p:nvSpPr>
          <p:cNvPr id="11" name="Git Platform"/>
          <p:cNvSpPr txBox="1">
            <a:spLocks noGrp="1"/>
          </p:cNvSpPr>
          <p:nvPr>
            <p:ph type="title" idx="4294967295"/>
          </p:nvPr>
        </p:nvSpPr>
        <p:spPr>
          <a:xfrm>
            <a:off x="1571172" y="416830"/>
            <a:ext cx="7465950" cy="741711"/>
          </a:xfrm>
          <a:prstGeom prst="rect">
            <a:avLst/>
          </a:prstGeom>
        </p:spPr>
        <p:txBody>
          <a:bodyPr>
            <a:normAutofit/>
          </a:bodyPr>
          <a:lstStyle>
            <a:lvl1pPr>
              <a:defRPr sz="3600" spc="-200">
                <a:latin typeface="Montserrat-Bold"/>
                <a:ea typeface="Montserrat-Bold"/>
                <a:cs typeface="Montserrat-Bold"/>
                <a:sym typeface="Montserrat-Bold"/>
              </a:defRPr>
            </a:lvl1pPr>
          </a:lstStyle>
          <a:p>
            <a:r>
              <a:rPr lang="en-AU" dirty="0" smtClean="0"/>
              <a:t>Don</a:t>
            </a:r>
            <a:r>
              <a:rPr lang="mr-IN" dirty="0" smtClean="0"/>
              <a:t>’</a:t>
            </a:r>
            <a:r>
              <a:rPr lang="en-AU" dirty="0" smtClean="0"/>
              <a:t>t Be the Kyle!</a:t>
            </a:r>
            <a:endParaRPr dirty="0"/>
          </a:p>
        </p:txBody>
      </p:sp>
    </p:spTree>
    <p:extLst>
      <p:ext uri="{BB962C8B-B14F-4D97-AF65-F5344CB8AC3E}">
        <p14:creationId xmlns:p14="http://schemas.microsoft.com/office/powerpoint/2010/main" val="125107262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lstStyle>
            <a:lvl1pPr>
              <a:defRPr spc="-200">
                <a:latin typeface="Montserrat-Bold"/>
                <a:ea typeface="Montserrat-Bold"/>
                <a:cs typeface="Montserrat-Bold"/>
                <a:sym typeface="Montserrat-Bold"/>
              </a:defRPr>
            </a:lvl1pPr>
          </a:lstStyle>
          <a:p>
            <a:r>
              <a:rPr lang="en-AU" dirty="0" smtClean="0"/>
              <a:t>Team Work Problems</a:t>
            </a:r>
            <a:endParaRPr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9" name="Image" descr="Image">
            <a:extLst>
              <a:ext uri="{FF2B5EF4-FFF2-40B4-BE49-F238E27FC236}">
                <a16:creationId xmlns="" xmlns:a16="http://schemas.microsoft.com/office/drawing/2014/main"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a:t>Working in ICT</a:t>
            </a:r>
          </a:p>
        </p:txBody>
      </p:sp>
      <p:sp>
        <p:nvSpPr>
          <p:cNvPr id="8" name="TextBox 6"/>
          <p:cNvSpPr txBox="1"/>
          <p:nvPr/>
        </p:nvSpPr>
        <p:spPr>
          <a:xfrm>
            <a:off x="1496908" y="2414628"/>
            <a:ext cx="5062683" cy="329936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Project work, and particularly tertiary team work, is synonymous with team member </a:t>
            </a:r>
            <a:r>
              <a:rPr lang="en-AU" sz="1600" b="1" dirty="0" smtClean="0">
                <a:solidFill>
                  <a:schemeClr val="tx1">
                    <a:alpha val="70000"/>
                  </a:schemeClr>
                </a:solidFill>
                <a:latin typeface="Calibri" charset="0"/>
                <a:ea typeface="Calibri" charset="0"/>
                <a:cs typeface="Calibri" charset="0"/>
              </a:rPr>
              <a:t>issues</a:t>
            </a:r>
            <a:r>
              <a:rPr lang="en-AU" sz="1600" dirty="0" smtClean="0">
                <a:solidFill>
                  <a:schemeClr val="tx1">
                    <a:alpha val="70000"/>
                  </a:schemeClr>
                </a:solidFill>
                <a:latin typeface="Calibri" charset="0"/>
                <a:ea typeface="Calibri" charset="0"/>
                <a:cs typeface="Calibri" charset="0"/>
              </a:rPr>
              <a:t>, </a:t>
            </a:r>
            <a:r>
              <a:rPr lang="en-AU" sz="1600" b="1" dirty="0" smtClean="0">
                <a:solidFill>
                  <a:schemeClr val="tx1">
                    <a:alpha val="70000"/>
                  </a:schemeClr>
                </a:solidFill>
                <a:latin typeface="Calibri" charset="0"/>
                <a:ea typeface="Calibri" charset="0"/>
                <a:cs typeface="Calibri" charset="0"/>
              </a:rPr>
              <a:t>friction</a:t>
            </a:r>
            <a:r>
              <a:rPr lang="en-AU" sz="1600" dirty="0" smtClean="0">
                <a:solidFill>
                  <a:schemeClr val="tx1">
                    <a:alpha val="70000"/>
                  </a:schemeClr>
                </a:solidFill>
                <a:latin typeface="Calibri" charset="0"/>
                <a:ea typeface="Calibri" charset="0"/>
                <a:cs typeface="Calibri" charset="0"/>
              </a:rPr>
              <a:t> and </a:t>
            </a:r>
            <a:r>
              <a:rPr lang="en-AU" sz="1600" b="1" dirty="0" smtClean="0">
                <a:solidFill>
                  <a:schemeClr val="tx1">
                    <a:alpha val="70000"/>
                  </a:schemeClr>
                </a:solidFill>
                <a:latin typeface="Calibri" charset="0"/>
                <a:ea typeface="Calibri" charset="0"/>
                <a:cs typeface="Calibri" charset="0"/>
              </a:rPr>
              <a:t>undesirable complications</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Each member will vary in terms of availabilities - family commitments, part-time work, illness and so on.</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600" dirty="0">
              <a:solidFill>
                <a:schemeClr val="tx1">
                  <a:alpha val="70000"/>
                </a:schemeClr>
              </a:solidFill>
              <a:latin typeface="Calibri" charset="0"/>
              <a:ea typeface="Calibri" charset="0"/>
              <a:cs typeface="Calibri" charset="0"/>
            </a:endParaRP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600" dirty="0" smtClean="0">
                <a:solidFill>
                  <a:schemeClr val="tx1">
                    <a:alpha val="70000"/>
                  </a:schemeClr>
                </a:solidFill>
                <a:latin typeface="Calibri" charset="0"/>
                <a:ea typeface="Calibri" charset="0"/>
                <a:cs typeface="Calibri" charset="0"/>
              </a:rPr>
              <a:t>To counter this we must set clear expectations of each of us, use tools to help organise and arrange consistent meetings and importantly, </a:t>
            </a:r>
            <a:r>
              <a:rPr lang="en-AU" sz="1600" b="1" dirty="0" smtClean="0">
                <a:solidFill>
                  <a:schemeClr val="accent3">
                    <a:alpha val="70000"/>
                  </a:schemeClr>
                </a:solidFill>
                <a:latin typeface="Calibri" charset="0"/>
                <a:ea typeface="Calibri" charset="0"/>
                <a:cs typeface="Calibri" charset="0"/>
              </a:rPr>
              <a:t>be a team player.</a:t>
            </a:r>
          </a:p>
          <a:p>
            <a:pPr marL="342900" marR="0" lvl="0" indent="-34290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2000"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76520379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avi Powerpoint Template">
  <a:themeElements>
    <a:clrScheme name="Ravi Powerpoint Template">
      <a:dk1>
        <a:srgbClr val="000000"/>
      </a:dk1>
      <a:lt1>
        <a:srgbClr val="FFFFFF"/>
      </a:lt1>
      <a:dk2>
        <a:srgbClr val="A7A7A7"/>
      </a:dk2>
      <a:lt2>
        <a:srgbClr val="535353"/>
      </a:lt2>
      <a:accent1>
        <a:srgbClr val="FEDF62"/>
      </a:accent1>
      <a:accent2>
        <a:srgbClr val="FFC900"/>
      </a:accent2>
      <a:accent3>
        <a:srgbClr val="F77803"/>
      </a:accent3>
      <a:accent4>
        <a:srgbClr val="CE004E"/>
      </a:accent4>
      <a:accent5>
        <a:srgbClr val="4F003F"/>
      </a:accent5>
      <a:accent6>
        <a:srgbClr val="809600"/>
      </a:accent6>
      <a:hlink>
        <a:srgbClr val="0000FF"/>
      </a:hlink>
      <a:folHlink>
        <a:srgbClr val="FF00FF"/>
      </a:folHlink>
    </a:clrScheme>
    <a:fontScheme name="Ravi Powerpoint Template">
      <a:majorFont>
        <a:latin typeface="Calibri"/>
        <a:ea typeface="Calibri"/>
        <a:cs typeface="Calibri"/>
      </a:majorFont>
      <a:minorFont>
        <a:latin typeface="Helvetica"/>
        <a:ea typeface="Helvetica"/>
        <a:cs typeface="Helvetica"/>
      </a:minorFont>
    </a:fontScheme>
    <a:fmtScheme name="Ravi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vi Powerpoint Template">
  <a:themeElements>
    <a:clrScheme name="Ravi Powerpoint Template">
      <a:dk1>
        <a:srgbClr val="000000"/>
      </a:dk1>
      <a:lt1>
        <a:srgbClr val="FFFFFF"/>
      </a:lt1>
      <a:dk2>
        <a:srgbClr val="A7A7A7"/>
      </a:dk2>
      <a:lt2>
        <a:srgbClr val="535353"/>
      </a:lt2>
      <a:accent1>
        <a:srgbClr val="FEDF62"/>
      </a:accent1>
      <a:accent2>
        <a:srgbClr val="FFC900"/>
      </a:accent2>
      <a:accent3>
        <a:srgbClr val="F77803"/>
      </a:accent3>
      <a:accent4>
        <a:srgbClr val="CE004E"/>
      </a:accent4>
      <a:accent5>
        <a:srgbClr val="4F003F"/>
      </a:accent5>
      <a:accent6>
        <a:srgbClr val="809600"/>
      </a:accent6>
      <a:hlink>
        <a:srgbClr val="0000FF"/>
      </a:hlink>
      <a:folHlink>
        <a:srgbClr val="FF00FF"/>
      </a:folHlink>
    </a:clrScheme>
    <a:fontScheme name="Ravi Powerpoint Template">
      <a:majorFont>
        <a:latin typeface="Calibri"/>
        <a:ea typeface="Calibri"/>
        <a:cs typeface="Calibri"/>
      </a:majorFont>
      <a:minorFont>
        <a:latin typeface="Helvetica"/>
        <a:ea typeface="Helvetica"/>
        <a:cs typeface="Helvetica"/>
      </a:minorFont>
    </a:fontScheme>
    <a:fmtScheme name="Ravi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989</TotalTime>
  <Words>1899</Words>
  <Application>Microsoft Macintosh PowerPoint</Application>
  <PresentationFormat>Widescreen</PresentationFormat>
  <Paragraphs>265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Calibri</vt:lpstr>
      <vt:lpstr>Helvetica</vt:lpstr>
      <vt:lpstr>Lucida Grande</vt:lpstr>
      <vt:lpstr>Montserrat-Bold</vt:lpstr>
      <vt:lpstr>Open Sans Regular</vt:lpstr>
      <vt:lpstr>Arial</vt:lpstr>
      <vt:lpstr>Ravi Powerpoint Template</vt:lpstr>
      <vt:lpstr>Team &amp; Project Management:  Methods &amp; Tools</vt:lpstr>
      <vt:lpstr>PowerPoint Presentation</vt:lpstr>
      <vt:lpstr>Starting a Group Project</vt:lpstr>
      <vt:lpstr>Meeting &amp; Setting Team Responsibilities</vt:lpstr>
      <vt:lpstr>MOST Important Discussion</vt:lpstr>
      <vt:lpstr>PowerPoint Presentation</vt:lpstr>
      <vt:lpstr>PowerPoint Presentation</vt:lpstr>
      <vt:lpstr>Don’t Be the Kyle!</vt:lpstr>
      <vt:lpstr>Team Work Problems</vt:lpstr>
      <vt:lpstr>Work Collaboratively : Assessed Individually</vt:lpstr>
      <vt:lpstr>Other Team Issues to Consider</vt:lpstr>
      <vt:lpstr>Other Team Issues to Consider</vt:lpstr>
      <vt:lpstr>Don’t leave it to others</vt:lpstr>
      <vt:lpstr>PowerPoint Presentation</vt:lpstr>
      <vt:lpstr>“Project Management Methodology”</vt:lpstr>
      <vt:lpstr>Method 1: Agile</vt:lpstr>
      <vt:lpstr>Method 2: Scrum</vt:lpstr>
      <vt:lpstr>Method 3: Kanban</vt:lpstr>
      <vt:lpstr>Other Popular Methods</vt:lpstr>
      <vt:lpstr>Agile v Scrum</vt:lpstr>
      <vt:lpstr>Sprint Cycle &amp; “Ceremonies”</vt:lpstr>
      <vt:lpstr>PowerPoint Presentation</vt:lpstr>
      <vt:lpstr>Communications Plan</vt:lpstr>
      <vt:lpstr>Assessment 2: Older Template</vt:lpstr>
      <vt:lpstr>Assessment 2: Updated Plan</vt:lpstr>
      <vt:lpstr>Assessment 2: Example Matrix</vt:lpstr>
      <vt:lpstr>Comm. Plan Pointers</vt:lpstr>
      <vt:lpstr>PowerPoint Presentation</vt:lpstr>
      <vt:lpstr>Main Tool: Trello</vt:lpstr>
      <vt:lpstr>Trello Setup</vt:lpstr>
      <vt:lpstr>Trello Troubleshooting</vt:lpstr>
      <vt:lpstr>PowerPoint Presentation</vt:lpstr>
      <vt:lpstr>Tools you will need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Side Development </dc:title>
  <cp:lastModifiedBy>Alexander George Mcconville Bicknell</cp:lastModifiedBy>
  <cp:revision>147</cp:revision>
  <dcterms:modified xsi:type="dcterms:W3CDTF">2021-08-28T13:43:45Z</dcterms:modified>
</cp:coreProperties>
</file>